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60" r:id="rId5"/>
    <p:sldId id="261" r:id="rId6"/>
    <p:sldId id="262" r:id="rId7"/>
    <p:sldId id="263" r:id="rId8"/>
    <p:sldId id="264" r:id="rId9"/>
    <p:sldId id="265" r:id="rId10"/>
    <p:sldId id="266" r:id="rId11"/>
    <p:sldId id="267" r:id="rId12"/>
    <p:sldId id="279" r:id="rId13"/>
    <p:sldId id="280" r:id="rId14"/>
    <p:sldId id="281" r:id="rId15"/>
    <p:sldId id="268" r:id="rId16"/>
    <p:sldId id="269" r:id="rId17"/>
    <p:sldId id="270" r:id="rId18"/>
    <p:sldId id="271" r:id="rId19"/>
    <p:sldId id="272" r:id="rId20"/>
    <p:sldId id="273" r:id="rId21"/>
    <p:sldId id="274" r:id="rId22"/>
    <p:sldId id="275" r:id="rId23"/>
    <p:sldId id="276" r:id="rId24"/>
    <p:sldId id="283" r:id="rId25"/>
    <p:sldId id="282" r:id="rId26"/>
    <p:sldId id="277" r:id="rId27"/>
    <p:sldId id="278" r:id="rId28"/>
  </p:sldIdLst>
  <p:sldSz cx="9144000" cy="5143500" type="screen16x9"/>
  <p:notesSz cx="6858000" cy="9144000"/>
  <p:embeddedFontLst>
    <p:embeddedFont>
      <p:font typeface="Cambria" panose="02040503050406030204" pitchFamily="18" charset="0"/>
      <p:regular r:id="rId30"/>
      <p:bold r:id="rId31"/>
      <p:italic r:id="rId32"/>
      <p:boldItalic r:id="rId33"/>
    </p:embeddedFont>
    <p:embeddedFont>
      <p:font typeface="Economica" panose="02000506040000020004" pitchFamily="2" charset="77"/>
      <p:regular r:id="rId34"/>
      <p:bold r:id="rId35"/>
      <p:italic r:id="rId36"/>
      <p:boldItalic r:id="rId37"/>
    </p:embeddedFont>
    <p:embeddedFont>
      <p:font typeface="Georgia" panose="02040502050405020303" pitchFamily="18"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1AFAF8-FD02-4F5B-8933-F84A79533465}">
  <a:tblStyle styleId="{2F1AFAF8-FD02-4F5B-8933-F84A795334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766"/>
  </p:normalViewPr>
  <p:slideViewPr>
    <p:cSldViewPr snapToGrid="0">
      <p:cViewPr>
        <p:scale>
          <a:sx n="173" d="100"/>
          <a:sy n="173" d="100"/>
        </p:scale>
        <p:origin x="1704" y="648"/>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cde.state.co.us/communications/20151223satselected"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fb594fc70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8fb594fc70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fb594fc70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fb594fc70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fb594fc70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fb594fc70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Histogram shows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fb594fc70_6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fb594fc70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fb594fc70_6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fb594fc70_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fb594fc70_6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fb594fc70_6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8fb594fc70_1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8fb594fc70_1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fb594fc70_6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fb594fc70_6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fb594fc70_6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fb594fc70_6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fb594fc70_6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fb594fc70_6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highlight>
                  <a:srgbClr val="FAFAFA"/>
                </a:highlight>
              </a:rPr>
              <a:t>The </a:t>
            </a:r>
            <a:r>
              <a:rPr lang="en" sz="1400">
                <a:solidFill>
                  <a:schemeClr val="hlink"/>
                </a:solidFill>
                <a:highlight>
                  <a:srgbClr val="FAFAFA"/>
                </a:highlight>
                <a:uFill>
                  <a:noFill/>
                </a:uFill>
                <a:hlinkClick r:id="rId3"/>
              </a:rPr>
              <a:t>SAT is replacing the ACT</a:t>
            </a:r>
            <a:r>
              <a:rPr lang="en" sz="1400">
                <a:solidFill>
                  <a:schemeClr val="dk1"/>
                </a:solidFill>
                <a:highlight>
                  <a:srgbClr val="FAFAFA"/>
                </a:highlight>
              </a:rPr>
              <a:t>, which had been given to juniors in Colorado since 2001. The state decided to switch test givers in 2015 after lawmakers voted that the Colorado Department of Education must take competitive bids for both a college-entrance exam and a new exam for 10th-graders.</a:t>
            </a:r>
            <a:endParaRPr sz="1400">
              <a:solidFill>
                <a:schemeClr val="dk1"/>
              </a:solidFill>
              <a:highlight>
                <a:srgbClr val="FAFAFA"/>
              </a:highlight>
            </a:endParaRPr>
          </a:p>
          <a:p>
            <a:pPr marL="0" lvl="0" indent="0" algn="l" rtl="0">
              <a:spcBef>
                <a:spcPts val="0"/>
              </a:spcBef>
              <a:spcAft>
                <a:spcPts val="0"/>
              </a:spcAft>
              <a:buNone/>
            </a:pPr>
            <a:endParaRPr sz="1400">
              <a:solidFill>
                <a:schemeClr val="dk1"/>
              </a:solidFill>
              <a:highlight>
                <a:srgbClr val="FAFAFA"/>
              </a:highlight>
            </a:endParaRPr>
          </a:p>
          <a:p>
            <a:pPr marL="0" lvl="0" indent="0" algn="l" rtl="0">
              <a:spcBef>
                <a:spcPts val="0"/>
              </a:spcBef>
              <a:spcAft>
                <a:spcPts val="0"/>
              </a:spcAft>
              <a:buNone/>
            </a:pPr>
            <a:r>
              <a:rPr lang="en" sz="1350">
                <a:solidFill>
                  <a:schemeClr val="dk1"/>
                </a:solidFill>
                <a:highlight>
                  <a:srgbClr val="FFFFFF"/>
                </a:highlight>
                <a:latin typeface="Georgia"/>
                <a:ea typeface="Georgia"/>
                <a:cs typeface="Georgia"/>
                <a:sym typeface="Georgia"/>
              </a:rPr>
              <a:t>This week, ACT lost its administrative appeal, and the Illinois State Board of Education announced Thursday that it will begin negotiating a contract with the College Board. The nonprofit has been making inroads in the Midwest, though its SAT exam is more widely known on the East Coast.</a:t>
            </a:r>
            <a:endParaRPr sz="1400">
              <a:solidFill>
                <a:schemeClr val="dk1"/>
              </a:solidFill>
              <a:highlight>
                <a:srgbClr val="FAFAFA"/>
              </a:highlight>
            </a:endParaRPr>
          </a:p>
          <a:p>
            <a:pPr marL="0" lvl="0" indent="0" algn="l" rtl="0">
              <a:spcBef>
                <a:spcPts val="0"/>
              </a:spcBef>
              <a:spcAft>
                <a:spcPts val="0"/>
              </a:spcAft>
              <a:buNone/>
            </a:pPr>
            <a:endParaRPr sz="1350">
              <a:solidFill>
                <a:schemeClr val="dk1"/>
              </a:solidFill>
              <a:highlight>
                <a:srgbClr val="FFFFFF"/>
              </a:highlight>
              <a:latin typeface="Georgia"/>
              <a:ea typeface="Georgia"/>
              <a:cs typeface="Georgia"/>
              <a:sym typeface="Georgia"/>
            </a:endParaRPr>
          </a:p>
          <a:p>
            <a:pPr marL="0" lvl="0" indent="0" algn="l" rtl="0">
              <a:spcBef>
                <a:spcPts val="0"/>
              </a:spcBef>
              <a:spcAft>
                <a:spcPts val="0"/>
              </a:spcAft>
              <a:buNone/>
            </a:pPr>
            <a:r>
              <a:rPr lang="en" sz="1350">
                <a:solidFill>
                  <a:schemeClr val="dk1"/>
                </a:solidFill>
                <a:highlight>
                  <a:srgbClr val="FFFFFF"/>
                </a:highlight>
                <a:latin typeface="Georgia"/>
                <a:ea typeface="Georgia"/>
                <a:cs typeface="Georgia"/>
                <a:sym typeface="Georgia"/>
              </a:rPr>
              <a:t>Officials attributed the increase to many school districts, including those in Central Florida, offering free SAT “school day” events, where teenagers can take the exam during a regular school day with the cost covered by their schools, not their parents.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8fb594fc70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8fb594fc70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fb594fc70_0_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fb594fc70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fb594fc7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fb594fc7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fb594fc70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fb594fc7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fb594fc70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fb594fc7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8fb594fc70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8fb594fc70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fb594fc70_8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8fb594fc70_8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8fb594fc70_8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8fb594fc70_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fb594fc70_8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fb594fc70_8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fb594fc70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fb594fc7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fb594fc7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fb594fc7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5" name="Google Shape;55;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11150" algn="ctr">
              <a:spcBef>
                <a:spcPts val="1600"/>
              </a:spcBef>
              <a:spcAft>
                <a:spcPts val="0"/>
              </a:spcAft>
              <a:buSzPts val="1300"/>
              <a:buChar char="○"/>
              <a:defRPr/>
            </a:lvl2pPr>
            <a:lvl3pPr marL="1371600" lvl="2" indent="-311150" algn="ctr">
              <a:spcBef>
                <a:spcPts val="1600"/>
              </a:spcBef>
              <a:spcAft>
                <a:spcPts val="0"/>
              </a:spcAft>
              <a:buSzPts val="1300"/>
              <a:buChar char="■"/>
              <a:defRPr/>
            </a:lvl3pPr>
            <a:lvl4pPr marL="1828800" lvl="3" indent="-311150" algn="ctr">
              <a:spcBef>
                <a:spcPts val="1600"/>
              </a:spcBef>
              <a:spcAft>
                <a:spcPts val="0"/>
              </a:spcAft>
              <a:buSzPts val="1300"/>
              <a:buChar char="●"/>
              <a:defRPr/>
            </a:lvl4pPr>
            <a:lvl5pPr marL="2286000" lvl="4" indent="-311150" algn="ctr">
              <a:spcBef>
                <a:spcPts val="1600"/>
              </a:spcBef>
              <a:spcAft>
                <a:spcPts val="0"/>
              </a:spcAft>
              <a:buSzPts val="1300"/>
              <a:buChar char="○"/>
              <a:defRPr/>
            </a:lvl5pPr>
            <a:lvl6pPr marL="2743200" lvl="5" indent="-311150" algn="ctr">
              <a:spcBef>
                <a:spcPts val="1600"/>
              </a:spcBef>
              <a:spcAft>
                <a:spcPts val="0"/>
              </a:spcAft>
              <a:buSzPts val="1300"/>
              <a:buChar char="■"/>
              <a:defRPr/>
            </a:lvl6pPr>
            <a:lvl7pPr marL="3200400" lvl="6" indent="-311150" algn="ctr">
              <a:spcBef>
                <a:spcPts val="1600"/>
              </a:spcBef>
              <a:spcAft>
                <a:spcPts val="0"/>
              </a:spcAft>
              <a:buSzPts val="1300"/>
              <a:buChar char="●"/>
              <a:defRPr/>
            </a:lvl7pPr>
            <a:lvl8pPr marL="3657600" lvl="7" indent="-311150" algn="ctr">
              <a:spcBef>
                <a:spcPts val="1600"/>
              </a:spcBef>
              <a:spcAft>
                <a:spcPts val="0"/>
              </a:spcAft>
              <a:buSzPts val="1300"/>
              <a:buChar char="○"/>
              <a:defRPr/>
            </a:lvl8pPr>
            <a:lvl9pPr marL="4114800" lvl="8" indent="-311150" algn="ctr">
              <a:spcBef>
                <a:spcPts val="1600"/>
              </a:spcBef>
              <a:spcAft>
                <a:spcPts val="1600"/>
              </a:spcAft>
              <a:buSzPts val="13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987100"/>
            <a:ext cx="8520600" cy="3354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11150">
              <a:spcBef>
                <a:spcPts val="1600"/>
              </a:spcBef>
              <a:spcAft>
                <a:spcPts val="0"/>
              </a:spcAft>
              <a:buSzPts val="1300"/>
              <a:buChar char="○"/>
              <a:defRPr/>
            </a:lvl2pPr>
            <a:lvl3pPr marL="1371600" lvl="2" indent="-311150">
              <a:spcBef>
                <a:spcPts val="1600"/>
              </a:spcBef>
              <a:spcAft>
                <a:spcPts val="0"/>
              </a:spcAft>
              <a:buSzPts val="1300"/>
              <a:buChar char="■"/>
              <a:defRPr/>
            </a:lvl3pPr>
            <a:lvl4pPr marL="1828800" lvl="3" indent="-311150">
              <a:spcBef>
                <a:spcPts val="1600"/>
              </a:spcBef>
              <a:spcAft>
                <a:spcPts val="0"/>
              </a:spcAft>
              <a:buSzPts val="1300"/>
              <a:buChar char="●"/>
              <a:defRPr/>
            </a:lvl4pPr>
            <a:lvl5pPr marL="2286000" lvl="4" indent="-311150">
              <a:spcBef>
                <a:spcPts val="1600"/>
              </a:spcBef>
              <a:spcAft>
                <a:spcPts val="0"/>
              </a:spcAft>
              <a:buSzPts val="1300"/>
              <a:buChar char="○"/>
              <a:defRPr/>
            </a:lvl5pPr>
            <a:lvl6pPr marL="2743200" lvl="5" indent="-311150">
              <a:spcBef>
                <a:spcPts val="1600"/>
              </a:spcBef>
              <a:spcAft>
                <a:spcPts val="0"/>
              </a:spcAft>
              <a:buSzPts val="1300"/>
              <a:buChar char="■"/>
              <a:defRPr/>
            </a:lvl6pPr>
            <a:lvl7pPr marL="3200400" lvl="6" indent="-311150">
              <a:spcBef>
                <a:spcPts val="1600"/>
              </a:spcBef>
              <a:spcAft>
                <a:spcPts val="0"/>
              </a:spcAft>
              <a:buSzPts val="1300"/>
              <a:buChar char="●"/>
              <a:defRPr/>
            </a:lvl7pPr>
            <a:lvl8pPr marL="3657600" lvl="7" indent="-311150">
              <a:spcBef>
                <a:spcPts val="1600"/>
              </a:spcBef>
              <a:spcAft>
                <a:spcPts val="0"/>
              </a:spcAft>
              <a:buSzPts val="1300"/>
              <a:buChar char="○"/>
              <a:defRPr/>
            </a:lvl8pPr>
            <a:lvl9pPr marL="4114800" lvl="8" indent="-311150">
              <a:spcBef>
                <a:spcPts val="1600"/>
              </a:spcBef>
              <a:spcAft>
                <a:spcPts val="1600"/>
              </a:spcAft>
              <a:buSzPts val="13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4"/>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lvl1pPr lvl="0" rtl="0">
              <a:spcBef>
                <a:spcPts val="0"/>
              </a:spcBef>
              <a:spcAft>
                <a:spcPts val="0"/>
              </a:spcAft>
              <a:buSzPts val="1500"/>
              <a:buNone/>
              <a:defRPr sz="1500"/>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8" name="Google Shape;28;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6" name="Google Shape;36;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5" name="Google Shape;45;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30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6" name="Google Shape;46;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11150">
              <a:spcBef>
                <a:spcPts val="1600"/>
              </a:spcBef>
              <a:spcAft>
                <a:spcPts val="0"/>
              </a:spcAft>
              <a:buClr>
                <a:schemeClr val="lt1"/>
              </a:buClr>
              <a:buSzPts val="1300"/>
              <a:buChar char="○"/>
              <a:defRPr>
                <a:solidFill>
                  <a:schemeClr val="lt1"/>
                </a:solidFill>
              </a:defRPr>
            </a:lvl2pPr>
            <a:lvl3pPr marL="1371600" lvl="2" indent="-311150">
              <a:spcBef>
                <a:spcPts val="1600"/>
              </a:spcBef>
              <a:spcAft>
                <a:spcPts val="0"/>
              </a:spcAft>
              <a:buClr>
                <a:schemeClr val="lt1"/>
              </a:buClr>
              <a:buSzPts val="1300"/>
              <a:buChar char="■"/>
              <a:defRPr>
                <a:solidFill>
                  <a:schemeClr val="lt1"/>
                </a:solidFill>
              </a:defRPr>
            </a:lvl3pPr>
            <a:lvl4pPr marL="1828800" lvl="3" indent="-311150">
              <a:spcBef>
                <a:spcPts val="1600"/>
              </a:spcBef>
              <a:spcAft>
                <a:spcPts val="0"/>
              </a:spcAft>
              <a:buClr>
                <a:schemeClr val="lt1"/>
              </a:buClr>
              <a:buSzPts val="1300"/>
              <a:buChar char="●"/>
              <a:defRPr>
                <a:solidFill>
                  <a:schemeClr val="lt1"/>
                </a:solidFill>
              </a:defRPr>
            </a:lvl4pPr>
            <a:lvl5pPr marL="2286000" lvl="4" indent="-311150">
              <a:spcBef>
                <a:spcPts val="1600"/>
              </a:spcBef>
              <a:spcAft>
                <a:spcPts val="0"/>
              </a:spcAft>
              <a:buClr>
                <a:schemeClr val="lt1"/>
              </a:buClr>
              <a:buSzPts val="1300"/>
              <a:buChar char="○"/>
              <a:defRPr>
                <a:solidFill>
                  <a:schemeClr val="lt1"/>
                </a:solidFill>
              </a:defRPr>
            </a:lvl5pPr>
            <a:lvl6pPr marL="2743200" lvl="5" indent="-311150">
              <a:spcBef>
                <a:spcPts val="1600"/>
              </a:spcBef>
              <a:spcAft>
                <a:spcPts val="0"/>
              </a:spcAft>
              <a:buClr>
                <a:schemeClr val="lt1"/>
              </a:buClr>
              <a:buSzPts val="1300"/>
              <a:buChar char="■"/>
              <a:defRPr>
                <a:solidFill>
                  <a:schemeClr val="lt1"/>
                </a:solidFill>
              </a:defRPr>
            </a:lvl6pPr>
            <a:lvl7pPr marL="3200400" lvl="6" indent="-311150">
              <a:spcBef>
                <a:spcPts val="1600"/>
              </a:spcBef>
              <a:spcAft>
                <a:spcPts val="0"/>
              </a:spcAft>
              <a:buClr>
                <a:schemeClr val="lt1"/>
              </a:buClr>
              <a:buSzPts val="1300"/>
              <a:buChar char="●"/>
              <a:defRPr>
                <a:solidFill>
                  <a:schemeClr val="lt1"/>
                </a:solidFill>
              </a:defRPr>
            </a:lvl7pPr>
            <a:lvl8pPr marL="3657600" lvl="7" indent="-311150">
              <a:spcBef>
                <a:spcPts val="1600"/>
              </a:spcBef>
              <a:spcAft>
                <a:spcPts val="0"/>
              </a:spcAft>
              <a:buClr>
                <a:schemeClr val="lt1"/>
              </a:buClr>
              <a:buSzPts val="1300"/>
              <a:buChar char="○"/>
              <a:defRPr>
                <a:solidFill>
                  <a:schemeClr val="lt1"/>
                </a:solidFill>
              </a:defRPr>
            </a:lvl8pPr>
            <a:lvl9pPr marL="4114800" lvl="8" indent="-311150">
              <a:spcBef>
                <a:spcPts val="1600"/>
              </a:spcBef>
              <a:spcAft>
                <a:spcPts val="1600"/>
              </a:spcAft>
              <a:buClr>
                <a:schemeClr val="lt1"/>
              </a:buClr>
              <a:buSzPts val="1300"/>
              <a:buChar char="■"/>
              <a:defRPr>
                <a:solidFill>
                  <a:schemeClr val="lt1"/>
                </a:solidFill>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Economica"/>
              <a:buNone/>
              <a:defRPr sz="30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101400"/>
            <a:ext cx="8520600" cy="33540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Open Sans"/>
              <a:buChar char="●"/>
              <a:defRPr sz="1600">
                <a:solidFill>
                  <a:schemeClr val="dk1"/>
                </a:solidFill>
                <a:latin typeface="Open Sans"/>
                <a:ea typeface="Open Sans"/>
                <a:cs typeface="Open Sans"/>
                <a:sym typeface="Open Sans"/>
              </a:defRPr>
            </a:lvl1pPr>
            <a:lvl2pPr marL="914400" lvl="1" indent="-311150">
              <a:lnSpc>
                <a:spcPct val="115000"/>
              </a:lnSpc>
              <a:spcBef>
                <a:spcPts val="1600"/>
              </a:spcBef>
              <a:spcAft>
                <a:spcPts val="0"/>
              </a:spcAft>
              <a:buClr>
                <a:schemeClr val="dk1"/>
              </a:buClr>
              <a:buSzPts val="1300"/>
              <a:buFont typeface="Open Sans"/>
              <a:buChar char="○"/>
              <a:defRPr sz="1300">
                <a:solidFill>
                  <a:schemeClr val="dk1"/>
                </a:solidFill>
                <a:latin typeface="Open Sans"/>
                <a:ea typeface="Open Sans"/>
                <a:cs typeface="Open Sans"/>
                <a:sym typeface="Open Sans"/>
              </a:defRPr>
            </a:lvl2pPr>
            <a:lvl3pPr marL="1371600" lvl="2" indent="-311150">
              <a:lnSpc>
                <a:spcPct val="115000"/>
              </a:lnSpc>
              <a:spcBef>
                <a:spcPts val="1600"/>
              </a:spcBef>
              <a:spcAft>
                <a:spcPts val="0"/>
              </a:spcAft>
              <a:buClr>
                <a:schemeClr val="dk1"/>
              </a:buClr>
              <a:buSzPts val="1300"/>
              <a:buFont typeface="Open Sans"/>
              <a:buChar char="■"/>
              <a:defRPr sz="1300">
                <a:solidFill>
                  <a:schemeClr val="dk1"/>
                </a:solidFill>
                <a:latin typeface="Open Sans"/>
                <a:ea typeface="Open Sans"/>
                <a:cs typeface="Open Sans"/>
                <a:sym typeface="Open Sans"/>
              </a:defRPr>
            </a:lvl3pPr>
            <a:lvl4pPr marL="1828800" lvl="3" indent="-311150">
              <a:lnSpc>
                <a:spcPct val="115000"/>
              </a:lnSpc>
              <a:spcBef>
                <a:spcPts val="1600"/>
              </a:spcBef>
              <a:spcAft>
                <a:spcPts val="0"/>
              </a:spcAft>
              <a:buClr>
                <a:schemeClr val="dk1"/>
              </a:buClr>
              <a:buSzPts val="1300"/>
              <a:buFont typeface="Open Sans"/>
              <a:buChar char="●"/>
              <a:defRPr sz="1300">
                <a:solidFill>
                  <a:schemeClr val="dk1"/>
                </a:solidFill>
                <a:latin typeface="Open Sans"/>
                <a:ea typeface="Open Sans"/>
                <a:cs typeface="Open Sans"/>
                <a:sym typeface="Open Sans"/>
              </a:defRPr>
            </a:lvl4pPr>
            <a:lvl5pPr marL="2286000" lvl="4" indent="-311150">
              <a:lnSpc>
                <a:spcPct val="115000"/>
              </a:lnSpc>
              <a:spcBef>
                <a:spcPts val="1600"/>
              </a:spcBef>
              <a:spcAft>
                <a:spcPts val="0"/>
              </a:spcAft>
              <a:buClr>
                <a:schemeClr val="dk1"/>
              </a:buClr>
              <a:buSzPts val="1300"/>
              <a:buFont typeface="Open Sans"/>
              <a:buChar char="○"/>
              <a:defRPr sz="1300">
                <a:solidFill>
                  <a:schemeClr val="dk1"/>
                </a:solidFill>
                <a:latin typeface="Open Sans"/>
                <a:ea typeface="Open Sans"/>
                <a:cs typeface="Open Sans"/>
                <a:sym typeface="Open Sans"/>
              </a:defRPr>
            </a:lvl5pPr>
            <a:lvl6pPr marL="2743200" lvl="5" indent="-311150">
              <a:lnSpc>
                <a:spcPct val="115000"/>
              </a:lnSpc>
              <a:spcBef>
                <a:spcPts val="1600"/>
              </a:spcBef>
              <a:spcAft>
                <a:spcPts val="0"/>
              </a:spcAft>
              <a:buClr>
                <a:schemeClr val="dk1"/>
              </a:buClr>
              <a:buSzPts val="1300"/>
              <a:buFont typeface="Open Sans"/>
              <a:buChar char="■"/>
              <a:defRPr sz="1300">
                <a:solidFill>
                  <a:schemeClr val="dk1"/>
                </a:solidFill>
                <a:latin typeface="Open Sans"/>
                <a:ea typeface="Open Sans"/>
                <a:cs typeface="Open Sans"/>
                <a:sym typeface="Open Sans"/>
              </a:defRPr>
            </a:lvl6pPr>
            <a:lvl7pPr marL="3200400" lvl="6" indent="-311150">
              <a:lnSpc>
                <a:spcPct val="115000"/>
              </a:lnSpc>
              <a:spcBef>
                <a:spcPts val="1600"/>
              </a:spcBef>
              <a:spcAft>
                <a:spcPts val="0"/>
              </a:spcAft>
              <a:buClr>
                <a:schemeClr val="dk1"/>
              </a:buClr>
              <a:buSzPts val="1300"/>
              <a:buFont typeface="Open Sans"/>
              <a:buChar char="●"/>
              <a:defRPr sz="1300">
                <a:solidFill>
                  <a:schemeClr val="dk1"/>
                </a:solidFill>
                <a:latin typeface="Open Sans"/>
                <a:ea typeface="Open Sans"/>
                <a:cs typeface="Open Sans"/>
                <a:sym typeface="Open Sans"/>
              </a:defRPr>
            </a:lvl7pPr>
            <a:lvl8pPr marL="3657600" lvl="7" indent="-311150">
              <a:lnSpc>
                <a:spcPct val="115000"/>
              </a:lnSpc>
              <a:spcBef>
                <a:spcPts val="1600"/>
              </a:spcBef>
              <a:spcAft>
                <a:spcPts val="0"/>
              </a:spcAft>
              <a:buClr>
                <a:schemeClr val="dk1"/>
              </a:buClr>
              <a:buSzPts val="1300"/>
              <a:buFont typeface="Open Sans"/>
              <a:buChar char="○"/>
              <a:defRPr sz="1300">
                <a:solidFill>
                  <a:schemeClr val="dk1"/>
                </a:solidFill>
                <a:latin typeface="Open Sans"/>
                <a:ea typeface="Open Sans"/>
                <a:cs typeface="Open Sans"/>
                <a:sym typeface="Open Sans"/>
              </a:defRPr>
            </a:lvl8pPr>
            <a:lvl9pPr marL="4114800" lvl="8" indent="-311150">
              <a:lnSpc>
                <a:spcPct val="115000"/>
              </a:lnSpc>
              <a:spcBef>
                <a:spcPts val="1600"/>
              </a:spcBef>
              <a:spcAft>
                <a:spcPts val="1600"/>
              </a:spcAft>
              <a:buClr>
                <a:schemeClr val="dk1"/>
              </a:buClr>
              <a:buSzPts val="1300"/>
              <a:buFont typeface="Open Sans"/>
              <a:buChar char="■"/>
              <a:defRPr sz="13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1.png"/><Relationship Id="rId7"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tiff"/><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reports.collegeboard.org/pdf/2018-florida-sat-suite-assessments-annual-report.pdf" TargetMode="Externa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denverpost.com/2017/03/06/colorado-juniors-sat-college-exa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www.orlandosentinel.com/news/education/os-ne-act-sat-florida-scores-20181024-story.html" TargetMode="External"/><Relationship Id="rId4" Type="http://schemas.openxmlformats.org/officeDocument/2006/relationships/hyperlink" Target="https://www.chicagotribune.com/news/ct-illinois-chooses-sat-met-20160211-story.htm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311708" y="7064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b="1">
                <a:solidFill>
                  <a:schemeClr val="accent1"/>
                </a:solidFill>
              </a:rPr>
              <a:t>How do we increase </a:t>
            </a:r>
            <a:endParaRPr sz="3400" b="1">
              <a:solidFill>
                <a:schemeClr val="accent1"/>
              </a:solidFill>
            </a:endParaRPr>
          </a:p>
          <a:p>
            <a:pPr marL="0" lvl="0" indent="0" algn="ctr" rtl="0">
              <a:spcBef>
                <a:spcPts val="0"/>
              </a:spcBef>
              <a:spcAft>
                <a:spcPts val="0"/>
              </a:spcAft>
              <a:buNone/>
            </a:pPr>
            <a:r>
              <a:rPr lang="en" sz="3400" b="1">
                <a:solidFill>
                  <a:schemeClr val="accent1"/>
                </a:solidFill>
              </a:rPr>
              <a:t>SAT participation rate?</a:t>
            </a:r>
            <a:endParaRPr sz="3400" b="1">
              <a:solidFill>
                <a:schemeClr val="accent1"/>
              </a:solidFill>
            </a:endParaRPr>
          </a:p>
        </p:txBody>
      </p:sp>
      <p:sp>
        <p:nvSpPr>
          <p:cNvPr id="64" name="Google Shape;64;p13"/>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Vikas, Cheyanne, David, Alyse</a:t>
            </a:r>
            <a:endParaRPr/>
          </a:p>
          <a:p>
            <a:pPr marL="0" lvl="0" indent="0" algn="ctr" rtl="0">
              <a:spcBef>
                <a:spcPts val="0"/>
              </a:spcBef>
              <a:spcAft>
                <a:spcPts val="0"/>
              </a:spcAft>
              <a:buNone/>
            </a:pPr>
            <a:r>
              <a:rPr lang="en"/>
              <a:t>DSI-16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pic>
        <p:nvPicPr>
          <p:cNvPr id="154" name="Google Shape;154;p23"/>
          <p:cNvPicPr preferRelativeResize="0"/>
          <p:nvPr/>
        </p:nvPicPr>
        <p:blipFill>
          <a:blip r:embed="rId3">
            <a:alphaModFix/>
          </a:blip>
          <a:stretch>
            <a:fillRect/>
          </a:stretch>
        </p:blipFill>
        <p:spPr>
          <a:xfrm>
            <a:off x="409575" y="1137700"/>
            <a:ext cx="3752850" cy="3803801"/>
          </a:xfrm>
          <a:prstGeom prst="rect">
            <a:avLst/>
          </a:prstGeom>
          <a:noFill/>
          <a:ln>
            <a:noFill/>
          </a:ln>
        </p:spPr>
      </p:pic>
      <p:sp>
        <p:nvSpPr>
          <p:cNvPr id="155" name="Google Shape;155;p23"/>
          <p:cNvSpPr/>
          <p:nvPr/>
        </p:nvSpPr>
        <p:spPr>
          <a:xfrm>
            <a:off x="457200" y="1885950"/>
            <a:ext cx="790500" cy="733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1428750" y="1885950"/>
            <a:ext cx="790500" cy="733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371925" y="3448050"/>
            <a:ext cx="790500" cy="733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1428750" y="3448050"/>
            <a:ext cx="790500" cy="733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40275" y="1769025"/>
            <a:ext cx="240600" cy="240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FFFF"/>
                </a:solidFill>
              </a:rPr>
              <a:t>1</a:t>
            </a:r>
            <a:endParaRPr sz="1000" b="1">
              <a:solidFill>
                <a:srgbClr val="FFFFFF"/>
              </a:solidFill>
            </a:endParaRPr>
          </a:p>
        </p:txBody>
      </p:sp>
      <p:sp>
        <p:nvSpPr>
          <p:cNvPr id="160" name="Google Shape;160;p23"/>
          <p:cNvSpPr/>
          <p:nvPr/>
        </p:nvSpPr>
        <p:spPr>
          <a:xfrm>
            <a:off x="1316575" y="1769025"/>
            <a:ext cx="240600" cy="240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FFFF"/>
                </a:solidFill>
              </a:rPr>
              <a:t>2</a:t>
            </a:r>
            <a:endParaRPr sz="1000" b="1">
              <a:solidFill>
                <a:srgbClr val="FFFFFF"/>
              </a:solidFill>
            </a:endParaRPr>
          </a:p>
        </p:txBody>
      </p:sp>
      <p:sp>
        <p:nvSpPr>
          <p:cNvPr id="161" name="Google Shape;161;p23"/>
          <p:cNvSpPr/>
          <p:nvPr/>
        </p:nvSpPr>
        <p:spPr>
          <a:xfrm>
            <a:off x="1316575" y="3340650"/>
            <a:ext cx="240600" cy="240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FFFF"/>
                </a:solidFill>
              </a:rPr>
              <a:t>3</a:t>
            </a:r>
            <a:endParaRPr sz="1000" b="1">
              <a:solidFill>
                <a:srgbClr val="FFFFFF"/>
              </a:solidFill>
            </a:endParaRPr>
          </a:p>
        </p:txBody>
      </p:sp>
      <p:sp>
        <p:nvSpPr>
          <p:cNvPr id="162" name="Google Shape;162;p23"/>
          <p:cNvSpPr/>
          <p:nvPr/>
        </p:nvSpPr>
        <p:spPr>
          <a:xfrm>
            <a:off x="3275325" y="3340650"/>
            <a:ext cx="240600" cy="240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FFFF"/>
                </a:solidFill>
              </a:rPr>
              <a:t>4</a:t>
            </a:r>
            <a:endParaRPr sz="1000" b="1">
              <a:solidFill>
                <a:srgbClr val="FFFFFF"/>
              </a:solidFill>
            </a:endParaRPr>
          </a:p>
        </p:txBody>
      </p:sp>
      <p:grpSp>
        <p:nvGrpSpPr>
          <p:cNvPr id="163" name="Google Shape;163;p23"/>
          <p:cNvGrpSpPr/>
          <p:nvPr/>
        </p:nvGrpSpPr>
        <p:grpSpPr>
          <a:xfrm>
            <a:off x="4351763" y="2895150"/>
            <a:ext cx="2240400" cy="938700"/>
            <a:chOff x="4451700" y="464100"/>
            <a:chExt cx="2240400" cy="938700"/>
          </a:xfrm>
        </p:grpSpPr>
        <p:sp>
          <p:nvSpPr>
            <p:cNvPr id="164" name="Google Shape;164;p23"/>
            <p:cNvSpPr txBox="1"/>
            <p:nvPr/>
          </p:nvSpPr>
          <p:spPr>
            <a:xfrm>
              <a:off x="4572000" y="571500"/>
              <a:ext cx="2120100" cy="831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SAT 2018 MATH</a:t>
              </a:r>
              <a:endParaRPr b="1">
                <a:latin typeface="Open Sans"/>
                <a:ea typeface="Open Sans"/>
                <a:cs typeface="Open Sans"/>
                <a:sym typeface="Open Sans"/>
              </a:endParaRPr>
            </a:p>
            <a:p>
              <a:pPr marL="457200" lvl="0" indent="-292100" algn="l" rtl="0">
                <a:spcBef>
                  <a:spcPts val="0"/>
                </a:spcBef>
                <a:spcAft>
                  <a:spcPts val="0"/>
                </a:spcAft>
                <a:buSzPts val="1000"/>
                <a:buFont typeface="Open Sans"/>
                <a:buChar char="●"/>
              </a:pPr>
              <a:r>
                <a:rPr lang="en" sz="1000">
                  <a:latin typeface="Open Sans"/>
                  <a:ea typeface="Open Sans"/>
                  <a:cs typeface="Open Sans"/>
                  <a:sym typeface="Open Sans"/>
                </a:rPr>
                <a:t>SKEW: 0.53</a:t>
              </a:r>
              <a:endParaRPr sz="1000">
                <a:latin typeface="Open Sans"/>
                <a:ea typeface="Open Sans"/>
                <a:cs typeface="Open Sans"/>
                <a:sym typeface="Open Sans"/>
              </a:endParaRPr>
            </a:p>
            <a:p>
              <a:pPr marL="457200" lvl="0" indent="-292100" algn="l" rtl="0">
                <a:spcBef>
                  <a:spcPts val="0"/>
                </a:spcBef>
                <a:spcAft>
                  <a:spcPts val="0"/>
                </a:spcAft>
                <a:buSzPts val="1000"/>
                <a:buFont typeface="Open Sans"/>
                <a:buChar char="●"/>
              </a:pPr>
              <a:r>
                <a:rPr lang="en" sz="1000">
                  <a:latin typeface="Open Sans"/>
                  <a:ea typeface="Open Sans"/>
                  <a:cs typeface="Open Sans"/>
                  <a:sym typeface="Open Sans"/>
                </a:rPr>
                <a:t>KURTOSIS: -0.76</a:t>
              </a:r>
              <a:endParaRPr sz="1000">
                <a:latin typeface="Open Sans"/>
                <a:ea typeface="Open Sans"/>
                <a:cs typeface="Open Sans"/>
                <a:sym typeface="Open Sans"/>
              </a:endParaRPr>
            </a:p>
            <a:p>
              <a:pPr marL="457200" lvl="0" indent="-292100" algn="l" rtl="0">
                <a:spcBef>
                  <a:spcPts val="0"/>
                </a:spcBef>
                <a:spcAft>
                  <a:spcPts val="0"/>
                </a:spcAft>
                <a:buSzPts val="1000"/>
                <a:buFont typeface="Open Sans"/>
                <a:buChar char="●"/>
              </a:pPr>
              <a:r>
                <a:rPr lang="en" sz="1000">
                  <a:latin typeface="Open Sans"/>
                  <a:ea typeface="Open Sans"/>
                  <a:cs typeface="Open Sans"/>
                  <a:sym typeface="Open Sans"/>
                </a:rPr>
                <a:t>P-VALUE: 8.9%</a:t>
              </a:r>
              <a:endParaRPr sz="1000">
                <a:latin typeface="Open Sans"/>
                <a:ea typeface="Open Sans"/>
                <a:cs typeface="Open Sans"/>
                <a:sym typeface="Open Sans"/>
              </a:endParaRPr>
            </a:p>
          </p:txBody>
        </p:sp>
        <p:sp>
          <p:nvSpPr>
            <p:cNvPr id="165" name="Google Shape;165;p23"/>
            <p:cNvSpPr/>
            <p:nvPr/>
          </p:nvSpPr>
          <p:spPr>
            <a:xfrm>
              <a:off x="4451700" y="464100"/>
              <a:ext cx="240600" cy="240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FFFF"/>
                  </a:solidFill>
                </a:rPr>
                <a:t>1</a:t>
              </a:r>
              <a:endParaRPr sz="1000" b="1">
                <a:solidFill>
                  <a:srgbClr val="FFFFFF"/>
                </a:solidFill>
              </a:endParaRPr>
            </a:p>
          </p:txBody>
        </p:sp>
      </p:grpSp>
      <p:grpSp>
        <p:nvGrpSpPr>
          <p:cNvPr id="166" name="Google Shape;166;p23"/>
          <p:cNvGrpSpPr/>
          <p:nvPr/>
        </p:nvGrpSpPr>
        <p:grpSpPr>
          <a:xfrm>
            <a:off x="4351763" y="3924350"/>
            <a:ext cx="2240400" cy="941000"/>
            <a:chOff x="4451700" y="1607100"/>
            <a:chExt cx="2240400" cy="941000"/>
          </a:xfrm>
        </p:grpSpPr>
        <p:sp>
          <p:nvSpPr>
            <p:cNvPr id="167" name="Google Shape;167;p23"/>
            <p:cNvSpPr txBox="1"/>
            <p:nvPr/>
          </p:nvSpPr>
          <p:spPr>
            <a:xfrm>
              <a:off x="4572000" y="1716800"/>
              <a:ext cx="2120100" cy="831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SAT 2017 MATH</a:t>
              </a:r>
              <a:endParaRPr b="1">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SKEW: 0.37</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KURTOSIS: -0.93</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P-VALUE: 5.6%</a:t>
              </a:r>
              <a:endParaRPr sz="1000">
                <a:solidFill>
                  <a:schemeClr val="dk1"/>
                </a:solidFill>
                <a:latin typeface="Open Sans"/>
                <a:ea typeface="Open Sans"/>
                <a:cs typeface="Open Sans"/>
                <a:sym typeface="Open Sans"/>
              </a:endParaRPr>
            </a:p>
          </p:txBody>
        </p:sp>
        <p:sp>
          <p:nvSpPr>
            <p:cNvPr id="168" name="Google Shape;168;p23"/>
            <p:cNvSpPr/>
            <p:nvPr/>
          </p:nvSpPr>
          <p:spPr>
            <a:xfrm>
              <a:off x="4451700" y="1607100"/>
              <a:ext cx="240600" cy="240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FFFF"/>
                  </a:solidFill>
                </a:rPr>
                <a:t>2</a:t>
              </a:r>
              <a:endParaRPr sz="1000" b="1">
                <a:solidFill>
                  <a:srgbClr val="FFFFFF"/>
                </a:solidFill>
              </a:endParaRPr>
            </a:p>
          </p:txBody>
        </p:sp>
      </p:grpSp>
      <p:grpSp>
        <p:nvGrpSpPr>
          <p:cNvPr id="169" name="Google Shape;169;p23"/>
          <p:cNvGrpSpPr/>
          <p:nvPr/>
        </p:nvGrpSpPr>
        <p:grpSpPr>
          <a:xfrm>
            <a:off x="6724350" y="3922050"/>
            <a:ext cx="2240400" cy="945600"/>
            <a:chOff x="4451700" y="3893100"/>
            <a:chExt cx="2240400" cy="945600"/>
          </a:xfrm>
        </p:grpSpPr>
        <p:sp>
          <p:nvSpPr>
            <p:cNvPr id="170" name="Google Shape;170;p23"/>
            <p:cNvSpPr txBox="1"/>
            <p:nvPr/>
          </p:nvSpPr>
          <p:spPr>
            <a:xfrm>
              <a:off x="4572000" y="4007400"/>
              <a:ext cx="2120100" cy="831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ACT 2017 SCIENCE</a:t>
              </a:r>
              <a:endParaRPr b="1">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SKEW: 0.22</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KURTOSIS: -0.94</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P-VALUE: 7.2%</a:t>
              </a:r>
              <a:endParaRPr sz="1000">
                <a:solidFill>
                  <a:schemeClr val="dk1"/>
                </a:solidFill>
                <a:latin typeface="Open Sans"/>
                <a:ea typeface="Open Sans"/>
                <a:cs typeface="Open Sans"/>
                <a:sym typeface="Open Sans"/>
              </a:endParaRPr>
            </a:p>
          </p:txBody>
        </p:sp>
        <p:sp>
          <p:nvSpPr>
            <p:cNvPr id="171" name="Google Shape;171;p23"/>
            <p:cNvSpPr/>
            <p:nvPr/>
          </p:nvSpPr>
          <p:spPr>
            <a:xfrm>
              <a:off x="4451700" y="3893100"/>
              <a:ext cx="240600" cy="240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FFFF"/>
                  </a:solidFill>
                </a:rPr>
                <a:t>4</a:t>
              </a:r>
              <a:endParaRPr sz="1000" b="1">
                <a:solidFill>
                  <a:srgbClr val="FFFFFF"/>
                </a:solidFill>
              </a:endParaRPr>
            </a:p>
          </p:txBody>
        </p:sp>
      </p:grpSp>
      <p:grpSp>
        <p:nvGrpSpPr>
          <p:cNvPr id="172" name="Google Shape;172;p23"/>
          <p:cNvGrpSpPr/>
          <p:nvPr/>
        </p:nvGrpSpPr>
        <p:grpSpPr>
          <a:xfrm>
            <a:off x="6724350" y="2895150"/>
            <a:ext cx="2240400" cy="943300"/>
            <a:chOff x="4451700" y="2750100"/>
            <a:chExt cx="2240400" cy="943300"/>
          </a:xfrm>
        </p:grpSpPr>
        <p:sp>
          <p:nvSpPr>
            <p:cNvPr id="173" name="Google Shape;173;p23"/>
            <p:cNvSpPr txBox="1"/>
            <p:nvPr/>
          </p:nvSpPr>
          <p:spPr>
            <a:xfrm>
              <a:off x="4572000" y="2862100"/>
              <a:ext cx="2120100" cy="831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ACT 2017 ENGLISH</a:t>
              </a:r>
              <a:endParaRPr b="1">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SKEW: 0.35</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KURTOSIS: -0.88</a:t>
              </a:r>
              <a:endParaRPr sz="1000">
                <a:solidFill>
                  <a:schemeClr val="dk1"/>
                </a:solidFill>
                <a:latin typeface="Open Sans"/>
                <a:ea typeface="Open Sans"/>
                <a:cs typeface="Open Sans"/>
                <a:sym typeface="Open Sans"/>
              </a:endParaRPr>
            </a:p>
            <a:p>
              <a:pPr marL="457200" lvl="0" indent="-292100" algn="l" rtl="0">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P-VALUE: 8.4%</a:t>
              </a:r>
              <a:endParaRPr sz="1000">
                <a:solidFill>
                  <a:schemeClr val="dk1"/>
                </a:solidFill>
                <a:latin typeface="Open Sans"/>
                <a:ea typeface="Open Sans"/>
                <a:cs typeface="Open Sans"/>
                <a:sym typeface="Open Sans"/>
              </a:endParaRPr>
            </a:p>
          </p:txBody>
        </p:sp>
        <p:sp>
          <p:nvSpPr>
            <p:cNvPr id="174" name="Google Shape;174;p23"/>
            <p:cNvSpPr/>
            <p:nvPr/>
          </p:nvSpPr>
          <p:spPr>
            <a:xfrm>
              <a:off x="4451700" y="2750100"/>
              <a:ext cx="240600" cy="2406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rgbClr val="FFFFFF"/>
                  </a:solidFill>
                </a:rPr>
                <a:t>3</a:t>
              </a:r>
              <a:endParaRPr sz="1000" b="1">
                <a:solidFill>
                  <a:srgbClr val="FFFFFF"/>
                </a:solidFill>
              </a:endParaRPr>
            </a:p>
          </p:txBody>
        </p:sp>
      </p:grpSp>
      <p:sp>
        <p:nvSpPr>
          <p:cNvPr id="175" name="Google Shape;175;p23"/>
          <p:cNvSpPr txBox="1">
            <a:spLocks noGrp="1"/>
          </p:cNvSpPr>
          <p:nvPr>
            <p:ph type="title" idx="2"/>
          </p:nvPr>
        </p:nvSpPr>
        <p:spPr>
          <a:xfrm>
            <a:off x="340275" y="677375"/>
            <a:ext cx="8520600" cy="2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Exploratory Data Analysis - Statistical Analysis</a:t>
            </a:r>
            <a:endParaRPr/>
          </a:p>
        </p:txBody>
      </p:sp>
      <p:sp>
        <p:nvSpPr>
          <p:cNvPr id="176" name="Google Shape;176;p23"/>
          <p:cNvSpPr txBox="1">
            <a:spLocks noGrp="1"/>
          </p:cNvSpPr>
          <p:nvPr>
            <p:ph type="title"/>
          </p:nvPr>
        </p:nvSpPr>
        <p:spPr>
          <a:xfrm>
            <a:off x="4436425" y="1005150"/>
            <a:ext cx="46080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a:latin typeface="Cambria"/>
                <a:ea typeface="Cambria"/>
                <a:cs typeface="Cambria"/>
                <a:sym typeface="Cambria"/>
              </a:rPr>
              <a:t>Using </a:t>
            </a:r>
            <a:r>
              <a:rPr lang="en" sz="1200" b="1">
                <a:latin typeface="Cambria"/>
                <a:ea typeface="Cambria"/>
                <a:cs typeface="Cambria"/>
                <a:sym typeface="Cambria"/>
              </a:rPr>
              <a:t>‘stats.normaltest’</a:t>
            </a:r>
            <a:r>
              <a:rPr lang="en" sz="1200">
                <a:latin typeface="Cambria"/>
                <a:ea typeface="Cambria"/>
                <a:cs typeface="Cambria"/>
                <a:sym typeface="Cambria"/>
              </a:rPr>
              <a:t> function from scipy stats library, we analyse each plot to see if they are approximately normal at 5% significance level</a:t>
            </a:r>
            <a:endParaRPr sz="1200">
              <a:latin typeface="Cambria"/>
              <a:ea typeface="Cambria"/>
              <a:cs typeface="Cambria"/>
              <a:sym typeface="Cambria"/>
            </a:endParaRPr>
          </a:p>
        </p:txBody>
      </p:sp>
      <p:sp>
        <p:nvSpPr>
          <p:cNvPr id="177" name="Google Shape;177;p23"/>
          <p:cNvSpPr txBox="1">
            <a:spLocks noGrp="1"/>
          </p:cNvSpPr>
          <p:nvPr>
            <p:ph type="title"/>
          </p:nvPr>
        </p:nvSpPr>
        <p:spPr>
          <a:xfrm>
            <a:off x="4459075" y="831275"/>
            <a:ext cx="4562700" cy="336000"/>
          </a:xfrm>
          <a:prstGeom prst="rect">
            <a:avLst/>
          </a:prstGeom>
          <a:solidFill>
            <a:schemeClr val="accent1"/>
          </a:solidFill>
        </p:spPr>
        <p:txBody>
          <a:bodyPr spcFirstLastPara="1" wrap="square" lIns="91425" tIns="91425" rIns="91425" bIns="91425" anchor="b" anchorCtr="0">
            <a:noAutofit/>
          </a:bodyPr>
          <a:lstStyle/>
          <a:p>
            <a:pPr marL="0" lvl="0" indent="0" algn="ctr" rtl="0">
              <a:spcBef>
                <a:spcPts val="0"/>
              </a:spcBef>
              <a:spcAft>
                <a:spcPts val="0"/>
              </a:spcAft>
              <a:buNone/>
            </a:pPr>
            <a:r>
              <a:rPr lang="en" sz="1300" b="1">
                <a:solidFill>
                  <a:srgbClr val="FFFFFF"/>
                </a:solidFill>
                <a:latin typeface="Cambria"/>
                <a:ea typeface="Cambria"/>
                <a:cs typeface="Cambria"/>
                <a:sym typeface="Cambria"/>
              </a:rPr>
              <a:t>Which plots are approximately normal?</a:t>
            </a:r>
            <a:endParaRPr sz="1300" b="1">
              <a:solidFill>
                <a:srgbClr val="FFFFFF"/>
              </a:solidFill>
              <a:latin typeface="Cambria"/>
              <a:ea typeface="Cambria"/>
              <a:cs typeface="Cambria"/>
              <a:sym typeface="Cambria"/>
            </a:endParaRPr>
          </a:p>
        </p:txBody>
      </p:sp>
      <p:pic>
        <p:nvPicPr>
          <p:cNvPr id="178" name="Google Shape;178;p23"/>
          <p:cNvPicPr preferRelativeResize="0"/>
          <p:nvPr/>
        </p:nvPicPr>
        <p:blipFill>
          <a:blip r:embed="rId4">
            <a:alphaModFix/>
          </a:blip>
          <a:stretch>
            <a:fillRect/>
          </a:stretch>
        </p:blipFill>
        <p:spPr>
          <a:xfrm>
            <a:off x="4459075" y="2010325"/>
            <a:ext cx="4562699" cy="591200"/>
          </a:xfrm>
          <a:prstGeom prst="rect">
            <a:avLst/>
          </a:prstGeom>
          <a:noFill/>
          <a:ln w="9525" cap="flat" cmpd="sng">
            <a:solidFill>
              <a:srgbClr val="98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Research Method &amp; Analysis</a:t>
            </a:r>
            <a:endParaRPr dirty="0"/>
          </a:p>
        </p:txBody>
      </p:sp>
      <p:sp>
        <p:nvSpPr>
          <p:cNvPr id="184" name="Google Shape;184;p24"/>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Visualisation</a:t>
            </a:r>
            <a:endParaRPr/>
          </a:p>
        </p:txBody>
      </p:sp>
      <p:pic>
        <p:nvPicPr>
          <p:cNvPr id="187" name="Google Shape;187;p24"/>
          <p:cNvPicPr preferRelativeResize="0"/>
          <p:nvPr/>
        </p:nvPicPr>
        <p:blipFill>
          <a:blip r:embed="rId3">
            <a:alphaModFix/>
          </a:blip>
          <a:stretch>
            <a:fillRect/>
          </a:stretch>
        </p:blipFill>
        <p:spPr>
          <a:xfrm>
            <a:off x="6121129" y="1387023"/>
            <a:ext cx="2619756" cy="1371600"/>
          </a:xfrm>
          <a:prstGeom prst="rect">
            <a:avLst/>
          </a:prstGeom>
          <a:noFill/>
          <a:ln>
            <a:noFill/>
          </a:ln>
        </p:spPr>
      </p:pic>
      <p:pic>
        <p:nvPicPr>
          <p:cNvPr id="188" name="Google Shape;188;p24"/>
          <p:cNvPicPr preferRelativeResize="0"/>
          <p:nvPr/>
        </p:nvPicPr>
        <p:blipFill rotWithShape="1">
          <a:blip r:embed="rId4">
            <a:alphaModFix/>
          </a:blip>
          <a:srcRect l="3079" t="9092" r="57443" b="50059"/>
          <a:stretch/>
        </p:blipFill>
        <p:spPr>
          <a:xfrm>
            <a:off x="6292579" y="3288799"/>
            <a:ext cx="2276856" cy="1371599"/>
          </a:xfrm>
          <a:prstGeom prst="rect">
            <a:avLst/>
          </a:prstGeom>
          <a:noFill/>
          <a:ln>
            <a:noFill/>
          </a:ln>
        </p:spPr>
      </p:pic>
      <p:pic>
        <p:nvPicPr>
          <p:cNvPr id="190" name="Google Shape;190;p24"/>
          <p:cNvPicPr preferRelativeResize="0"/>
          <p:nvPr/>
        </p:nvPicPr>
        <p:blipFill>
          <a:blip r:embed="rId5">
            <a:alphaModFix/>
          </a:blip>
          <a:stretch>
            <a:fillRect/>
          </a:stretch>
        </p:blipFill>
        <p:spPr>
          <a:xfrm>
            <a:off x="3426596" y="3288799"/>
            <a:ext cx="2290572" cy="1371600"/>
          </a:xfrm>
          <a:prstGeom prst="rect">
            <a:avLst/>
          </a:prstGeom>
          <a:noFill/>
          <a:ln>
            <a:noFill/>
          </a:ln>
        </p:spPr>
      </p:pic>
      <p:sp>
        <p:nvSpPr>
          <p:cNvPr id="191" name="Google Shape;191;p24"/>
          <p:cNvSpPr txBox="1">
            <a:spLocks noGrp="1"/>
          </p:cNvSpPr>
          <p:nvPr>
            <p:ph type="title" idx="2"/>
          </p:nvPr>
        </p:nvSpPr>
        <p:spPr>
          <a:xfrm>
            <a:off x="1141619" y="1103045"/>
            <a:ext cx="1499400" cy="2529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rPr>
              <a:t>Heatmaps</a:t>
            </a:r>
            <a:endParaRPr b="1" dirty="0">
              <a:solidFill>
                <a:srgbClr val="FFFFFF"/>
              </a:solidFill>
            </a:endParaRPr>
          </a:p>
        </p:txBody>
      </p:sp>
      <p:sp>
        <p:nvSpPr>
          <p:cNvPr id="192" name="Google Shape;192;p24"/>
          <p:cNvSpPr txBox="1">
            <a:spLocks noGrp="1"/>
          </p:cNvSpPr>
          <p:nvPr>
            <p:ph type="title" idx="2"/>
          </p:nvPr>
        </p:nvSpPr>
        <p:spPr>
          <a:xfrm>
            <a:off x="6681307" y="2975938"/>
            <a:ext cx="1499400" cy="2529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Choropleth Maps</a:t>
            </a:r>
            <a:endParaRPr b="1">
              <a:solidFill>
                <a:srgbClr val="FFFFFF"/>
              </a:solidFill>
            </a:endParaRPr>
          </a:p>
        </p:txBody>
      </p:sp>
      <p:sp>
        <p:nvSpPr>
          <p:cNvPr id="193" name="Google Shape;193;p24"/>
          <p:cNvSpPr txBox="1">
            <a:spLocks noGrp="1"/>
          </p:cNvSpPr>
          <p:nvPr>
            <p:ph type="title" idx="2"/>
          </p:nvPr>
        </p:nvSpPr>
        <p:spPr>
          <a:xfrm>
            <a:off x="3822182" y="2975938"/>
            <a:ext cx="1499400" cy="2529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rPr>
              <a:t>Bar Charts</a:t>
            </a:r>
            <a:endParaRPr b="1" dirty="0">
              <a:solidFill>
                <a:srgbClr val="FFFFFF"/>
              </a:solidFill>
            </a:endParaRPr>
          </a:p>
        </p:txBody>
      </p:sp>
      <p:sp>
        <p:nvSpPr>
          <p:cNvPr id="194" name="Google Shape;194;p24"/>
          <p:cNvSpPr txBox="1">
            <a:spLocks noGrp="1"/>
          </p:cNvSpPr>
          <p:nvPr>
            <p:ph type="title" idx="2"/>
          </p:nvPr>
        </p:nvSpPr>
        <p:spPr>
          <a:xfrm>
            <a:off x="1141619" y="2975938"/>
            <a:ext cx="1499400" cy="2529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Boxplots</a:t>
            </a:r>
            <a:endParaRPr b="1">
              <a:solidFill>
                <a:srgbClr val="FFFFFF"/>
              </a:solidFill>
            </a:endParaRPr>
          </a:p>
        </p:txBody>
      </p:sp>
      <p:sp>
        <p:nvSpPr>
          <p:cNvPr id="195" name="Google Shape;195;p24"/>
          <p:cNvSpPr txBox="1">
            <a:spLocks noGrp="1"/>
          </p:cNvSpPr>
          <p:nvPr>
            <p:ph type="title" idx="2"/>
          </p:nvPr>
        </p:nvSpPr>
        <p:spPr>
          <a:xfrm>
            <a:off x="3822182" y="1103045"/>
            <a:ext cx="1499400" cy="2529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Histograms</a:t>
            </a:r>
            <a:endParaRPr b="1">
              <a:solidFill>
                <a:srgbClr val="FFFFFF"/>
              </a:solidFill>
            </a:endParaRPr>
          </a:p>
        </p:txBody>
      </p:sp>
      <p:sp>
        <p:nvSpPr>
          <p:cNvPr id="196" name="Google Shape;196;p24"/>
          <p:cNvSpPr txBox="1">
            <a:spLocks noGrp="1"/>
          </p:cNvSpPr>
          <p:nvPr>
            <p:ph type="title" idx="2"/>
          </p:nvPr>
        </p:nvSpPr>
        <p:spPr>
          <a:xfrm>
            <a:off x="6681307" y="1103045"/>
            <a:ext cx="1499400" cy="2529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Scatterplots</a:t>
            </a:r>
            <a:endParaRPr b="1">
              <a:solidFill>
                <a:srgbClr val="FFFFFF"/>
              </a:solidFill>
            </a:endParaRPr>
          </a:p>
        </p:txBody>
      </p:sp>
      <p:pic>
        <p:nvPicPr>
          <p:cNvPr id="2" name="Picture 1">
            <a:extLst>
              <a:ext uri="{FF2B5EF4-FFF2-40B4-BE49-F238E27FC236}">
                <a16:creationId xmlns:a16="http://schemas.microsoft.com/office/drawing/2014/main" id="{AE54C831-02B9-1648-AF94-3D78E57CF0DC}"/>
              </a:ext>
            </a:extLst>
          </p:cNvPr>
          <p:cNvPicPr>
            <a:picLocks noChangeAspect="1"/>
          </p:cNvPicPr>
          <p:nvPr/>
        </p:nvPicPr>
        <p:blipFill>
          <a:blip r:embed="rId6"/>
          <a:stretch>
            <a:fillRect/>
          </a:stretch>
        </p:blipFill>
        <p:spPr>
          <a:xfrm>
            <a:off x="984768" y="1387023"/>
            <a:ext cx="1813102" cy="1371600"/>
          </a:xfrm>
          <a:prstGeom prst="rect">
            <a:avLst/>
          </a:prstGeom>
        </p:spPr>
      </p:pic>
      <p:pic>
        <p:nvPicPr>
          <p:cNvPr id="3" name="Picture 2">
            <a:extLst>
              <a:ext uri="{FF2B5EF4-FFF2-40B4-BE49-F238E27FC236}">
                <a16:creationId xmlns:a16="http://schemas.microsoft.com/office/drawing/2014/main" id="{E167EA6B-9FC9-BC4A-9CFE-DDB9801D7D11}"/>
              </a:ext>
            </a:extLst>
          </p:cNvPr>
          <p:cNvPicPr>
            <a:picLocks noChangeAspect="1"/>
          </p:cNvPicPr>
          <p:nvPr/>
        </p:nvPicPr>
        <p:blipFill rotWithShape="1">
          <a:blip r:embed="rId7"/>
          <a:srcRect r="398" b="51459"/>
          <a:stretch/>
        </p:blipFill>
        <p:spPr>
          <a:xfrm>
            <a:off x="740860" y="3289736"/>
            <a:ext cx="2300918" cy="1371600"/>
          </a:xfrm>
          <a:prstGeom prst="rect">
            <a:avLst/>
          </a:prstGeom>
        </p:spPr>
      </p:pic>
      <p:pic>
        <p:nvPicPr>
          <p:cNvPr id="4" name="Picture 3">
            <a:extLst>
              <a:ext uri="{FF2B5EF4-FFF2-40B4-BE49-F238E27FC236}">
                <a16:creationId xmlns:a16="http://schemas.microsoft.com/office/drawing/2014/main" id="{8D154C14-8970-0A44-989A-64C42B161C1B}"/>
              </a:ext>
            </a:extLst>
          </p:cNvPr>
          <p:cNvPicPr>
            <a:picLocks noChangeAspect="1"/>
          </p:cNvPicPr>
          <p:nvPr/>
        </p:nvPicPr>
        <p:blipFill rotWithShape="1">
          <a:blip r:embed="rId8"/>
          <a:srcRect l="1073" t="8014" r="52045" b="46202"/>
          <a:stretch/>
        </p:blipFill>
        <p:spPr>
          <a:xfrm>
            <a:off x="3615267" y="1387023"/>
            <a:ext cx="1913229" cy="1371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C703-F56A-9141-BBF1-969F7938BEDD}"/>
              </a:ext>
            </a:extLst>
          </p:cNvPr>
          <p:cNvSpPr>
            <a:spLocks noGrp="1"/>
          </p:cNvSpPr>
          <p:nvPr>
            <p:ph type="title"/>
          </p:nvPr>
        </p:nvSpPr>
        <p:spPr/>
        <p:txBody>
          <a:bodyPr/>
          <a:lstStyle/>
          <a:p>
            <a:r>
              <a:rPr lang="en" dirty="0"/>
              <a:t>Research Method &amp; Analysis</a:t>
            </a:r>
            <a:endParaRPr lang="en-US" dirty="0"/>
          </a:p>
        </p:txBody>
      </p:sp>
      <p:sp>
        <p:nvSpPr>
          <p:cNvPr id="4" name="Title 3">
            <a:extLst>
              <a:ext uri="{FF2B5EF4-FFF2-40B4-BE49-F238E27FC236}">
                <a16:creationId xmlns:a16="http://schemas.microsoft.com/office/drawing/2014/main" id="{BC2214C2-6FAC-064A-A5F5-CC3144F9E536}"/>
              </a:ext>
            </a:extLst>
          </p:cNvPr>
          <p:cNvSpPr>
            <a:spLocks noGrp="1"/>
          </p:cNvSpPr>
          <p:nvPr>
            <p:ph type="title" idx="2"/>
          </p:nvPr>
        </p:nvSpPr>
        <p:spPr/>
        <p:txBody>
          <a:bodyPr/>
          <a:lstStyle/>
          <a:p>
            <a:r>
              <a:rPr lang="en-US" dirty="0"/>
              <a:t>Data Visualization – Key Takeaways</a:t>
            </a:r>
          </a:p>
        </p:txBody>
      </p:sp>
      <p:sp>
        <p:nvSpPr>
          <p:cNvPr id="25" name="Rectangle 24">
            <a:extLst>
              <a:ext uri="{FF2B5EF4-FFF2-40B4-BE49-F238E27FC236}">
                <a16:creationId xmlns:a16="http://schemas.microsoft.com/office/drawing/2014/main" id="{2E7B1673-23C8-AA4F-841C-E001142FF238}"/>
              </a:ext>
            </a:extLst>
          </p:cNvPr>
          <p:cNvSpPr/>
          <p:nvPr/>
        </p:nvSpPr>
        <p:spPr>
          <a:xfrm>
            <a:off x="5212755" y="1179659"/>
            <a:ext cx="3397134" cy="7269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5"/>
                </a:solidFill>
              </a:rPr>
              <a:t>High</a:t>
            </a:r>
            <a:r>
              <a:rPr lang="en-US" sz="1100" b="1" dirty="0">
                <a:solidFill>
                  <a:schemeClr val="accent2"/>
                </a:solidFill>
              </a:rPr>
              <a:t> SAT Participation</a:t>
            </a:r>
          </a:p>
          <a:p>
            <a:pPr algn="ctr"/>
            <a:endParaRPr lang="en-US" sz="1100" b="1" dirty="0">
              <a:solidFill>
                <a:schemeClr val="accent2"/>
              </a:solidFill>
            </a:endParaRPr>
          </a:p>
          <a:p>
            <a:pPr algn="ctr"/>
            <a:endParaRPr lang="en-US" sz="1100" b="1" dirty="0">
              <a:solidFill>
                <a:schemeClr val="accent2"/>
              </a:solidFill>
            </a:endParaRPr>
          </a:p>
          <a:p>
            <a:pPr algn="ctr"/>
            <a:r>
              <a:rPr lang="en-US" sz="1100" b="1" dirty="0">
                <a:solidFill>
                  <a:srgbClr val="C00000"/>
                </a:solidFill>
              </a:rPr>
              <a:t>Low</a:t>
            </a:r>
            <a:r>
              <a:rPr lang="en-US" sz="1100" b="1" dirty="0">
                <a:solidFill>
                  <a:schemeClr val="accent2"/>
                </a:solidFill>
              </a:rPr>
              <a:t> ACT participation</a:t>
            </a:r>
          </a:p>
        </p:txBody>
      </p:sp>
      <p:sp>
        <p:nvSpPr>
          <p:cNvPr id="36" name="Rectangle 35">
            <a:extLst>
              <a:ext uri="{FF2B5EF4-FFF2-40B4-BE49-F238E27FC236}">
                <a16:creationId xmlns:a16="http://schemas.microsoft.com/office/drawing/2014/main" id="{2AA9D2A2-9A42-1A40-87C6-FC1608784487}"/>
              </a:ext>
            </a:extLst>
          </p:cNvPr>
          <p:cNvSpPr/>
          <p:nvPr/>
        </p:nvSpPr>
        <p:spPr>
          <a:xfrm>
            <a:off x="5212755" y="2082975"/>
            <a:ext cx="3397134" cy="7269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5"/>
                </a:solidFill>
              </a:rPr>
              <a:t>High </a:t>
            </a:r>
            <a:r>
              <a:rPr lang="en-US" sz="1100" b="1" dirty="0">
                <a:solidFill>
                  <a:schemeClr val="accent2"/>
                </a:solidFill>
              </a:rPr>
              <a:t>ACT/SAT Participation</a:t>
            </a:r>
          </a:p>
          <a:p>
            <a:pPr algn="ctr"/>
            <a:endParaRPr lang="en-US" sz="1100" b="1" dirty="0">
              <a:solidFill>
                <a:schemeClr val="accent2"/>
              </a:solidFill>
            </a:endParaRPr>
          </a:p>
          <a:p>
            <a:pPr algn="ctr"/>
            <a:endParaRPr lang="en-US" sz="1100" b="1" dirty="0">
              <a:solidFill>
                <a:schemeClr val="accent2"/>
              </a:solidFill>
            </a:endParaRPr>
          </a:p>
          <a:p>
            <a:pPr algn="ctr"/>
            <a:r>
              <a:rPr lang="en-US" sz="1100" b="1" dirty="0">
                <a:solidFill>
                  <a:srgbClr val="C00000"/>
                </a:solidFill>
              </a:rPr>
              <a:t>Low</a:t>
            </a:r>
            <a:r>
              <a:rPr lang="en-US" sz="1100" b="1" dirty="0">
                <a:solidFill>
                  <a:schemeClr val="accent2"/>
                </a:solidFill>
              </a:rPr>
              <a:t> ACT/SAT Scores</a:t>
            </a:r>
          </a:p>
        </p:txBody>
      </p:sp>
      <p:sp>
        <p:nvSpPr>
          <p:cNvPr id="37" name="Up-down Arrow 36">
            <a:extLst>
              <a:ext uri="{FF2B5EF4-FFF2-40B4-BE49-F238E27FC236}">
                <a16:creationId xmlns:a16="http://schemas.microsoft.com/office/drawing/2014/main" id="{DAD54244-90CD-B14E-9491-C95EC2F227B2}"/>
              </a:ext>
            </a:extLst>
          </p:cNvPr>
          <p:cNvSpPr/>
          <p:nvPr/>
        </p:nvSpPr>
        <p:spPr>
          <a:xfrm>
            <a:off x="6830966" y="2315731"/>
            <a:ext cx="149629" cy="266008"/>
          </a:xfrm>
          <a:prstGeom prst="upDownArrow">
            <a:avLst>
              <a:gd name="adj1" fmla="val 27779"/>
              <a:gd name="adj2" fmla="val 462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a:extLst>
              <a:ext uri="{FF2B5EF4-FFF2-40B4-BE49-F238E27FC236}">
                <a16:creationId xmlns:a16="http://schemas.microsoft.com/office/drawing/2014/main" id="{237EE5ED-15BF-B444-8D98-5666849CDB6A}"/>
              </a:ext>
            </a:extLst>
          </p:cNvPr>
          <p:cNvSpPr/>
          <p:nvPr/>
        </p:nvSpPr>
        <p:spPr>
          <a:xfrm>
            <a:off x="6830966" y="1417957"/>
            <a:ext cx="149629" cy="266008"/>
          </a:xfrm>
          <a:prstGeom prst="upDownArrow">
            <a:avLst>
              <a:gd name="adj1" fmla="val 27779"/>
              <a:gd name="adj2" fmla="val 462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0D5B4F8-BE93-7E42-ABBE-32C29211CA59}"/>
              </a:ext>
            </a:extLst>
          </p:cNvPr>
          <p:cNvSpPr/>
          <p:nvPr/>
        </p:nvSpPr>
        <p:spPr>
          <a:xfrm>
            <a:off x="5212755" y="3080503"/>
            <a:ext cx="3397134" cy="7269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5"/>
                </a:solidFill>
              </a:rPr>
              <a:t>High </a:t>
            </a:r>
            <a:r>
              <a:rPr lang="en-US" sz="1100" b="1" dirty="0">
                <a:solidFill>
                  <a:schemeClr val="accent2"/>
                </a:solidFill>
              </a:rPr>
              <a:t>ACT/SAT Participation in 2017</a:t>
            </a:r>
          </a:p>
          <a:p>
            <a:pPr algn="ctr"/>
            <a:endParaRPr lang="en-US" sz="1100" b="1" dirty="0">
              <a:solidFill>
                <a:schemeClr val="accent2"/>
              </a:solidFill>
            </a:endParaRPr>
          </a:p>
          <a:p>
            <a:pPr algn="ctr"/>
            <a:endParaRPr lang="en-US" sz="1100" b="1" dirty="0">
              <a:solidFill>
                <a:schemeClr val="accent2"/>
              </a:solidFill>
            </a:endParaRPr>
          </a:p>
          <a:p>
            <a:pPr algn="ctr"/>
            <a:r>
              <a:rPr lang="en-US" sz="1100" b="1" dirty="0">
                <a:solidFill>
                  <a:schemeClr val="accent5"/>
                </a:solidFill>
              </a:rPr>
              <a:t>High</a:t>
            </a:r>
            <a:r>
              <a:rPr lang="en-US" sz="1100" b="1" dirty="0">
                <a:solidFill>
                  <a:schemeClr val="accent2"/>
                </a:solidFill>
              </a:rPr>
              <a:t> ACT/SAT Participation in 2018</a:t>
            </a:r>
          </a:p>
        </p:txBody>
      </p:sp>
      <p:sp>
        <p:nvSpPr>
          <p:cNvPr id="43" name="Up-down Arrow 42">
            <a:extLst>
              <a:ext uri="{FF2B5EF4-FFF2-40B4-BE49-F238E27FC236}">
                <a16:creationId xmlns:a16="http://schemas.microsoft.com/office/drawing/2014/main" id="{EA4CB629-B117-724E-B522-EBEC25FE9938}"/>
              </a:ext>
            </a:extLst>
          </p:cNvPr>
          <p:cNvSpPr/>
          <p:nvPr/>
        </p:nvSpPr>
        <p:spPr>
          <a:xfrm>
            <a:off x="6830966" y="3318801"/>
            <a:ext cx="149629" cy="266008"/>
          </a:xfrm>
          <a:prstGeom prst="upDownArrow">
            <a:avLst>
              <a:gd name="adj1" fmla="val 27779"/>
              <a:gd name="adj2" fmla="val 462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752FA0-A6CA-4D4C-91D2-85FE0D3AFD52}"/>
              </a:ext>
            </a:extLst>
          </p:cNvPr>
          <p:cNvSpPr/>
          <p:nvPr/>
        </p:nvSpPr>
        <p:spPr>
          <a:xfrm>
            <a:off x="5115879" y="2999499"/>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8" name="Oval 7">
            <a:extLst>
              <a:ext uri="{FF2B5EF4-FFF2-40B4-BE49-F238E27FC236}">
                <a16:creationId xmlns:a16="http://schemas.microsoft.com/office/drawing/2014/main" id="{DC5F95B1-B752-5A49-9AF5-28FDB5EB2F64}"/>
              </a:ext>
            </a:extLst>
          </p:cNvPr>
          <p:cNvSpPr/>
          <p:nvPr/>
        </p:nvSpPr>
        <p:spPr>
          <a:xfrm>
            <a:off x="5115878" y="1082783"/>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9" name="Oval 8">
            <a:extLst>
              <a:ext uri="{FF2B5EF4-FFF2-40B4-BE49-F238E27FC236}">
                <a16:creationId xmlns:a16="http://schemas.microsoft.com/office/drawing/2014/main" id="{0745264B-8C37-D347-93B7-9B7FF074218B}"/>
              </a:ext>
            </a:extLst>
          </p:cNvPr>
          <p:cNvSpPr/>
          <p:nvPr/>
        </p:nvSpPr>
        <p:spPr>
          <a:xfrm>
            <a:off x="5115878" y="1987657"/>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grpSp>
        <p:nvGrpSpPr>
          <p:cNvPr id="55" name="Group 54">
            <a:extLst>
              <a:ext uri="{FF2B5EF4-FFF2-40B4-BE49-F238E27FC236}">
                <a16:creationId xmlns:a16="http://schemas.microsoft.com/office/drawing/2014/main" id="{66ABF8FA-C473-8340-8254-CCB2DEAC8548}"/>
              </a:ext>
            </a:extLst>
          </p:cNvPr>
          <p:cNvGrpSpPr/>
          <p:nvPr/>
        </p:nvGrpSpPr>
        <p:grpSpPr>
          <a:xfrm>
            <a:off x="396333" y="927658"/>
            <a:ext cx="4380709" cy="3313978"/>
            <a:chOff x="435131" y="1152160"/>
            <a:chExt cx="3911600" cy="2959100"/>
          </a:xfrm>
        </p:grpSpPr>
        <p:pic>
          <p:nvPicPr>
            <p:cNvPr id="5" name="Picture 4">
              <a:extLst>
                <a:ext uri="{FF2B5EF4-FFF2-40B4-BE49-F238E27FC236}">
                  <a16:creationId xmlns:a16="http://schemas.microsoft.com/office/drawing/2014/main" id="{6C275CFB-B50E-A04D-8EFB-51D071AD9E08}"/>
                </a:ext>
              </a:extLst>
            </p:cNvPr>
            <p:cNvPicPr>
              <a:picLocks noChangeAspect="1"/>
            </p:cNvPicPr>
            <p:nvPr/>
          </p:nvPicPr>
          <p:blipFill>
            <a:blip r:embed="rId2"/>
            <a:stretch>
              <a:fillRect/>
            </a:stretch>
          </p:blipFill>
          <p:spPr>
            <a:xfrm>
              <a:off x="435131" y="1152160"/>
              <a:ext cx="3911600" cy="2959100"/>
            </a:xfrm>
            <a:prstGeom prst="rect">
              <a:avLst/>
            </a:prstGeom>
          </p:spPr>
        </p:pic>
        <p:sp>
          <p:nvSpPr>
            <p:cNvPr id="6" name="Rectangle 5">
              <a:extLst>
                <a:ext uri="{FF2B5EF4-FFF2-40B4-BE49-F238E27FC236}">
                  <a16:creationId xmlns:a16="http://schemas.microsoft.com/office/drawing/2014/main" id="{8943968D-1779-4A47-9078-9205555631E5}"/>
                </a:ext>
              </a:extLst>
            </p:cNvPr>
            <p:cNvSpPr/>
            <p:nvPr/>
          </p:nvSpPr>
          <p:spPr>
            <a:xfrm>
              <a:off x="1618938" y="2076139"/>
              <a:ext cx="404734" cy="35900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C6EA21B-43AB-1A48-8274-934B9E1FEE77}"/>
                </a:ext>
              </a:extLst>
            </p:cNvPr>
            <p:cNvSpPr/>
            <p:nvPr/>
          </p:nvSpPr>
          <p:spPr>
            <a:xfrm flipH="1">
              <a:off x="914400" y="1470613"/>
              <a:ext cx="404734" cy="30831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2D5BD5-F1ED-F840-B316-93B70B369662}"/>
                </a:ext>
              </a:extLst>
            </p:cNvPr>
            <p:cNvSpPr/>
            <p:nvPr/>
          </p:nvSpPr>
          <p:spPr>
            <a:xfrm flipH="1">
              <a:off x="914400" y="1834342"/>
              <a:ext cx="404734" cy="26857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1E54BBD-8C7E-2D4D-81A6-AC397908A156}"/>
                </a:ext>
              </a:extLst>
            </p:cNvPr>
            <p:cNvSpPr/>
            <p:nvPr/>
          </p:nvSpPr>
          <p:spPr>
            <a:xfrm>
              <a:off x="911652" y="2358613"/>
              <a:ext cx="404734" cy="35900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48B5805-B4A3-ED4C-B254-9DC144DBE166}"/>
                </a:ext>
              </a:extLst>
            </p:cNvPr>
            <p:cNvSpPr/>
            <p:nvPr/>
          </p:nvSpPr>
          <p:spPr>
            <a:xfrm>
              <a:off x="1618938" y="2970697"/>
              <a:ext cx="404734" cy="35900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3BD5183-47B2-9742-8B59-CC141E1984C0}"/>
                </a:ext>
              </a:extLst>
            </p:cNvPr>
            <p:cNvSpPr/>
            <p:nvPr/>
          </p:nvSpPr>
          <p:spPr>
            <a:xfrm>
              <a:off x="1228282" y="1681037"/>
              <a:ext cx="170368" cy="17036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rPr>
                <a:t>2</a:t>
              </a:r>
            </a:p>
          </p:txBody>
        </p:sp>
        <p:sp>
          <p:nvSpPr>
            <p:cNvPr id="51" name="Oval 50">
              <a:extLst>
                <a:ext uri="{FF2B5EF4-FFF2-40B4-BE49-F238E27FC236}">
                  <a16:creationId xmlns:a16="http://schemas.microsoft.com/office/drawing/2014/main" id="{1DE88700-51C9-4645-906C-400FB0818167}"/>
                </a:ext>
              </a:extLst>
            </p:cNvPr>
            <p:cNvSpPr/>
            <p:nvPr/>
          </p:nvSpPr>
          <p:spPr>
            <a:xfrm>
              <a:off x="1962819" y="2363589"/>
              <a:ext cx="170368" cy="17036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rPr>
                <a:t>2</a:t>
              </a:r>
            </a:p>
          </p:txBody>
        </p:sp>
        <p:sp>
          <p:nvSpPr>
            <p:cNvPr id="52" name="Oval 51">
              <a:extLst>
                <a:ext uri="{FF2B5EF4-FFF2-40B4-BE49-F238E27FC236}">
                  <a16:creationId xmlns:a16="http://schemas.microsoft.com/office/drawing/2014/main" id="{03CD7DCD-11B0-F442-BA87-811DCF6EEA73}"/>
                </a:ext>
              </a:extLst>
            </p:cNvPr>
            <p:cNvSpPr/>
            <p:nvPr/>
          </p:nvSpPr>
          <p:spPr>
            <a:xfrm>
              <a:off x="1962820" y="3268847"/>
              <a:ext cx="170368" cy="17036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rPr>
                <a:t>3</a:t>
              </a:r>
            </a:p>
          </p:txBody>
        </p:sp>
        <p:sp>
          <p:nvSpPr>
            <p:cNvPr id="53" name="Oval 52">
              <a:extLst>
                <a:ext uri="{FF2B5EF4-FFF2-40B4-BE49-F238E27FC236}">
                  <a16:creationId xmlns:a16="http://schemas.microsoft.com/office/drawing/2014/main" id="{00AA6CE0-8DE3-6B4E-B94B-BEC53F73B186}"/>
                </a:ext>
              </a:extLst>
            </p:cNvPr>
            <p:cNvSpPr/>
            <p:nvPr/>
          </p:nvSpPr>
          <p:spPr>
            <a:xfrm>
              <a:off x="1229866" y="2635137"/>
              <a:ext cx="170368" cy="17036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rPr>
                <a:t>3</a:t>
              </a:r>
            </a:p>
          </p:txBody>
        </p:sp>
        <p:sp>
          <p:nvSpPr>
            <p:cNvPr id="54" name="Oval 53">
              <a:extLst>
                <a:ext uri="{FF2B5EF4-FFF2-40B4-BE49-F238E27FC236}">
                  <a16:creationId xmlns:a16="http://schemas.microsoft.com/office/drawing/2014/main" id="{89E84987-7E15-DF4E-873F-A7109C412BC5}"/>
                </a:ext>
              </a:extLst>
            </p:cNvPr>
            <p:cNvSpPr/>
            <p:nvPr/>
          </p:nvSpPr>
          <p:spPr>
            <a:xfrm>
              <a:off x="1228282" y="2009026"/>
              <a:ext cx="170368" cy="17036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1"/>
                  </a:solidFill>
                </a:rPr>
                <a:t>1</a:t>
              </a:r>
            </a:p>
          </p:txBody>
        </p:sp>
      </p:grpSp>
    </p:spTree>
    <p:extLst>
      <p:ext uri="{BB962C8B-B14F-4D97-AF65-F5344CB8AC3E}">
        <p14:creationId xmlns:p14="http://schemas.microsoft.com/office/powerpoint/2010/main" val="2586331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0F56-1CB6-704F-9EC2-0933F35FFDA5}"/>
              </a:ext>
            </a:extLst>
          </p:cNvPr>
          <p:cNvSpPr>
            <a:spLocks noGrp="1"/>
          </p:cNvSpPr>
          <p:nvPr>
            <p:ph type="title"/>
          </p:nvPr>
        </p:nvSpPr>
        <p:spPr/>
        <p:txBody>
          <a:bodyPr/>
          <a:lstStyle/>
          <a:p>
            <a:r>
              <a:rPr lang="en" dirty="0"/>
              <a:t>Research Method &amp; Analysis</a:t>
            </a:r>
            <a:endParaRPr lang="en-US" dirty="0"/>
          </a:p>
        </p:txBody>
      </p:sp>
      <p:sp>
        <p:nvSpPr>
          <p:cNvPr id="4" name="Title 3">
            <a:extLst>
              <a:ext uri="{FF2B5EF4-FFF2-40B4-BE49-F238E27FC236}">
                <a16:creationId xmlns:a16="http://schemas.microsoft.com/office/drawing/2014/main" id="{2F08D7D2-96B2-E449-9D91-F130143BDAF7}"/>
              </a:ext>
            </a:extLst>
          </p:cNvPr>
          <p:cNvSpPr>
            <a:spLocks noGrp="1"/>
          </p:cNvSpPr>
          <p:nvPr>
            <p:ph type="title" idx="2"/>
          </p:nvPr>
        </p:nvSpPr>
        <p:spPr/>
        <p:txBody>
          <a:bodyPr/>
          <a:lstStyle/>
          <a:p>
            <a:r>
              <a:rPr lang="en-US" dirty="0"/>
              <a:t>Data Visualization – Key Takeaways</a:t>
            </a:r>
          </a:p>
        </p:txBody>
      </p:sp>
      <p:pic>
        <p:nvPicPr>
          <p:cNvPr id="5" name="Picture 4">
            <a:extLst>
              <a:ext uri="{FF2B5EF4-FFF2-40B4-BE49-F238E27FC236}">
                <a16:creationId xmlns:a16="http://schemas.microsoft.com/office/drawing/2014/main" id="{73030A47-6050-BD4A-A920-9B38E9581505}"/>
              </a:ext>
            </a:extLst>
          </p:cNvPr>
          <p:cNvPicPr>
            <a:picLocks noChangeAspect="1"/>
          </p:cNvPicPr>
          <p:nvPr/>
        </p:nvPicPr>
        <p:blipFill rotWithShape="1">
          <a:blip r:embed="rId2"/>
          <a:srcRect t="-512" b="46824"/>
          <a:stretch/>
        </p:blipFill>
        <p:spPr>
          <a:xfrm>
            <a:off x="352041" y="1040901"/>
            <a:ext cx="4414941" cy="1740006"/>
          </a:xfrm>
          <a:prstGeom prst="rect">
            <a:avLst/>
          </a:prstGeom>
        </p:spPr>
      </p:pic>
      <p:sp>
        <p:nvSpPr>
          <p:cNvPr id="7" name="Arc 6">
            <a:extLst>
              <a:ext uri="{FF2B5EF4-FFF2-40B4-BE49-F238E27FC236}">
                <a16:creationId xmlns:a16="http://schemas.microsoft.com/office/drawing/2014/main" id="{DB929F06-E4A5-6647-8FEA-FBCF9F936CAF}"/>
              </a:ext>
            </a:extLst>
          </p:cNvPr>
          <p:cNvSpPr/>
          <p:nvPr/>
        </p:nvSpPr>
        <p:spPr>
          <a:xfrm rot="5400000">
            <a:off x="702607" y="954742"/>
            <a:ext cx="1583393" cy="1650627"/>
          </a:xfrm>
          <a:prstGeom prst="arc">
            <a:avLst>
              <a:gd name="adj1" fmla="val 17539392"/>
              <a:gd name="adj2" fmla="val 5604486"/>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12820948-3E75-924A-9710-D1183FA98372}"/>
              </a:ext>
            </a:extLst>
          </p:cNvPr>
          <p:cNvSpPr/>
          <p:nvPr/>
        </p:nvSpPr>
        <p:spPr>
          <a:xfrm>
            <a:off x="5212755" y="1040900"/>
            <a:ext cx="3527832" cy="1740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accent3"/>
              </a:solidFill>
            </a:endParaRPr>
          </a:p>
          <a:p>
            <a:pPr algn="ctr"/>
            <a:r>
              <a:rPr lang="en-US" sz="1100" b="1" dirty="0">
                <a:solidFill>
                  <a:schemeClr val="accent3"/>
                </a:solidFill>
              </a:rPr>
              <a:t>SAT Participation: </a:t>
            </a:r>
          </a:p>
          <a:p>
            <a:pPr algn="ctr"/>
            <a:r>
              <a:rPr lang="en-US" sz="1100" dirty="0">
                <a:solidFill>
                  <a:schemeClr val="accent1"/>
                </a:solidFill>
              </a:rPr>
              <a:t>U shape with the bulk of states </a:t>
            </a:r>
          </a:p>
          <a:p>
            <a:pPr algn="ctr"/>
            <a:r>
              <a:rPr lang="en-US" sz="1100" dirty="0">
                <a:solidFill>
                  <a:schemeClr val="accent1"/>
                </a:solidFill>
              </a:rPr>
              <a:t>at lower participation rates</a:t>
            </a:r>
          </a:p>
          <a:p>
            <a:pPr algn="ctr"/>
            <a:endParaRPr lang="en-US" sz="1100" b="1" dirty="0">
              <a:solidFill>
                <a:schemeClr val="accent2"/>
              </a:solidFill>
            </a:endParaRPr>
          </a:p>
          <a:p>
            <a:pPr algn="ctr"/>
            <a:r>
              <a:rPr lang="en-US" sz="1100" b="1" dirty="0">
                <a:solidFill>
                  <a:schemeClr val="accent3"/>
                </a:solidFill>
              </a:rPr>
              <a:t>ACT Participation:</a:t>
            </a:r>
          </a:p>
          <a:p>
            <a:pPr algn="ctr"/>
            <a:r>
              <a:rPr lang="en-US" sz="1100" dirty="0">
                <a:solidFill>
                  <a:schemeClr val="accent1"/>
                </a:solidFill>
              </a:rPr>
              <a:t>Extremely high number of states with near 100%  participation.</a:t>
            </a:r>
          </a:p>
          <a:p>
            <a:pPr algn="ctr"/>
            <a:r>
              <a:rPr lang="en-US" sz="1100" dirty="0">
                <a:solidFill>
                  <a:schemeClr val="accent1"/>
                </a:solidFill>
              </a:rPr>
              <a:t>Bulk of the rest falls in range of 20 - 40%</a:t>
            </a:r>
          </a:p>
        </p:txBody>
      </p:sp>
      <p:sp>
        <p:nvSpPr>
          <p:cNvPr id="9" name="Rectangle 8">
            <a:extLst>
              <a:ext uri="{FF2B5EF4-FFF2-40B4-BE49-F238E27FC236}">
                <a16:creationId xmlns:a16="http://schemas.microsoft.com/office/drawing/2014/main" id="{09ECEE9B-33D9-0E4E-BCA9-030E18E92087}"/>
              </a:ext>
            </a:extLst>
          </p:cNvPr>
          <p:cNvSpPr/>
          <p:nvPr/>
        </p:nvSpPr>
        <p:spPr>
          <a:xfrm>
            <a:off x="6134755" y="866847"/>
            <a:ext cx="1553135" cy="318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HISTOGRAM ANALYSIS</a:t>
            </a:r>
          </a:p>
        </p:txBody>
      </p:sp>
      <p:pic>
        <p:nvPicPr>
          <p:cNvPr id="10" name="Picture 9">
            <a:extLst>
              <a:ext uri="{FF2B5EF4-FFF2-40B4-BE49-F238E27FC236}">
                <a16:creationId xmlns:a16="http://schemas.microsoft.com/office/drawing/2014/main" id="{2BB43D15-0D82-504C-ABCB-24A6A4FC98C3}"/>
              </a:ext>
            </a:extLst>
          </p:cNvPr>
          <p:cNvPicPr>
            <a:picLocks noChangeAspect="1"/>
          </p:cNvPicPr>
          <p:nvPr/>
        </p:nvPicPr>
        <p:blipFill rotWithShape="1">
          <a:blip r:embed="rId3"/>
          <a:srcRect b="47282"/>
          <a:stretch/>
        </p:blipFill>
        <p:spPr>
          <a:xfrm>
            <a:off x="349408" y="3006115"/>
            <a:ext cx="4417574" cy="1680186"/>
          </a:xfrm>
          <a:prstGeom prst="rect">
            <a:avLst/>
          </a:prstGeom>
        </p:spPr>
      </p:pic>
      <p:sp>
        <p:nvSpPr>
          <p:cNvPr id="11" name="Rectangle 10">
            <a:extLst>
              <a:ext uri="{FF2B5EF4-FFF2-40B4-BE49-F238E27FC236}">
                <a16:creationId xmlns:a16="http://schemas.microsoft.com/office/drawing/2014/main" id="{1C433C48-6992-6348-A7F2-793426625425}"/>
              </a:ext>
            </a:extLst>
          </p:cNvPr>
          <p:cNvSpPr/>
          <p:nvPr/>
        </p:nvSpPr>
        <p:spPr>
          <a:xfrm>
            <a:off x="5212754" y="3111747"/>
            <a:ext cx="3527833" cy="1740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accent3"/>
              </a:solidFill>
            </a:endParaRPr>
          </a:p>
          <a:p>
            <a:pPr algn="ctr"/>
            <a:r>
              <a:rPr lang="en-US" sz="1100" b="1" dirty="0">
                <a:solidFill>
                  <a:schemeClr val="accent3"/>
                </a:solidFill>
              </a:rPr>
              <a:t>SAT Math Scores: </a:t>
            </a:r>
          </a:p>
          <a:p>
            <a:pPr algn="ctr"/>
            <a:r>
              <a:rPr lang="en-US" sz="1100" dirty="0">
                <a:solidFill>
                  <a:schemeClr val="accent1"/>
                </a:solidFill>
              </a:rPr>
              <a:t>Higher deviation of scores in the top 75% quantile</a:t>
            </a:r>
          </a:p>
          <a:p>
            <a:pPr marL="171450" indent="-171450" algn="ctr">
              <a:buFont typeface="Wingdings" pitchFamily="2" charset="2"/>
              <a:buChar char="è"/>
            </a:pPr>
            <a:r>
              <a:rPr lang="en-US" sz="1100" dirty="0">
                <a:solidFill>
                  <a:schemeClr val="accent1"/>
                </a:solidFill>
                <a:sym typeface="Wingdings" pitchFamily="2" charset="2"/>
              </a:rPr>
              <a:t> Students who score well, score exceptionally well.</a:t>
            </a:r>
          </a:p>
          <a:p>
            <a:pPr marL="171450" indent="-171450" algn="ctr">
              <a:buFont typeface="Wingdings" pitchFamily="2" charset="2"/>
              <a:buChar char="è"/>
            </a:pPr>
            <a:endParaRPr lang="en-US" sz="1100" b="1" dirty="0">
              <a:solidFill>
                <a:schemeClr val="accent2"/>
              </a:solidFill>
            </a:endParaRPr>
          </a:p>
          <a:p>
            <a:pPr algn="ctr"/>
            <a:r>
              <a:rPr lang="en-US" sz="1100" b="1" dirty="0">
                <a:solidFill>
                  <a:schemeClr val="accent3"/>
                </a:solidFill>
              </a:rPr>
              <a:t>ACT Math Scores:</a:t>
            </a:r>
          </a:p>
          <a:p>
            <a:pPr algn="ctr"/>
            <a:r>
              <a:rPr lang="en-US" sz="1100" dirty="0">
                <a:solidFill>
                  <a:schemeClr val="accent1"/>
                </a:solidFill>
              </a:rPr>
              <a:t>Median score is slightly higher than SAT.</a:t>
            </a:r>
          </a:p>
          <a:p>
            <a:pPr algn="ctr"/>
            <a:r>
              <a:rPr lang="en-US" sz="1100" dirty="0">
                <a:solidFill>
                  <a:schemeClr val="accent1"/>
                </a:solidFill>
              </a:rPr>
              <a:t>Less differentiation of scores amongst high performers</a:t>
            </a:r>
          </a:p>
        </p:txBody>
      </p:sp>
      <p:sp>
        <p:nvSpPr>
          <p:cNvPr id="12" name="Rectangle 11">
            <a:extLst>
              <a:ext uri="{FF2B5EF4-FFF2-40B4-BE49-F238E27FC236}">
                <a16:creationId xmlns:a16="http://schemas.microsoft.com/office/drawing/2014/main" id="{A8CE99F9-2166-E548-BF24-8FFF94B9E412}"/>
              </a:ext>
            </a:extLst>
          </p:cNvPr>
          <p:cNvSpPr/>
          <p:nvPr/>
        </p:nvSpPr>
        <p:spPr>
          <a:xfrm>
            <a:off x="6134755" y="2937694"/>
            <a:ext cx="1553135" cy="318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BOXPLOT ANALYSIS</a:t>
            </a:r>
          </a:p>
        </p:txBody>
      </p:sp>
      <p:cxnSp>
        <p:nvCxnSpPr>
          <p:cNvPr id="14" name="Straight Connector 13">
            <a:extLst>
              <a:ext uri="{FF2B5EF4-FFF2-40B4-BE49-F238E27FC236}">
                <a16:creationId xmlns:a16="http://schemas.microsoft.com/office/drawing/2014/main" id="{E847FA43-1D01-A844-8619-A247D59CEE5F}"/>
              </a:ext>
            </a:extLst>
          </p:cNvPr>
          <p:cNvCxnSpPr/>
          <p:nvPr/>
        </p:nvCxnSpPr>
        <p:spPr>
          <a:xfrm>
            <a:off x="1613647" y="4175312"/>
            <a:ext cx="2017059"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C8CE9B-9E4E-EF46-BB5F-A8C06A72E2BB}"/>
              </a:ext>
            </a:extLst>
          </p:cNvPr>
          <p:cNvCxnSpPr/>
          <p:nvPr/>
        </p:nvCxnSpPr>
        <p:spPr>
          <a:xfrm>
            <a:off x="1618129" y="3852932"/>
            <a:ext cx="2017059"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3B04E20-5DBB-934A-8EB8-6633EFF6546C}"/>
              </a:ext>
            </a:extLst>
          </p:cNvPr>
          <p:cNvSpPr/>
          <p:nvPr/>
        </p:nvSpPr>
        <p:spPr>
          <a:xfrm>
            <a:off x="6622025" y="4780537"/>
            <a:ext cx="2394629" cy="318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i="1" dirty="0">
                <a:solidFill>
                  <a:schemeClr val="accent1"/>
                </a:solidFill>
              </a:rPr>
              <a:t>* Above is also true for verbal reasoning</a:t>
            </a:r>
          </a:p>
        </p:txBody>
      </p:sp>
    </p:spTree>
    <p:extLst>
      <p:ext uri="{BB962C8B-B14F-4D97-AF65-F5344CB8AC3E}">
        <p14:creationId xmlns:p14="http://schemas.microsoft.com/office/powerpoint/2010/main" val="4183788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50AA-A92A-474E-A013-1750119CAECF}"/>
              </a:ext>
            </a:extLst>
          </p:cNvPr>
          <p:cNvSpPr>
            <a:spLocks noGrp="1"/>
          </p:cNvSpPr>
          <p:nvPr>
            <p:ph type="title"/>
          </p:nvPr>
        </p:nvSpPr>
        <p:spPr/>
        <p:txBody>
          <a:bodyPr/>
          <a:lstStyle/>
          <a:p>
            <a:r>
              <a:rPr lang="en" dirty="0"/>
              <a:t>Research Method &amp; Analysis</a:t>
            </a:r>
            <a:endParaRPr lang="en-US" dirty="0"/>
          </a:p>
        </p:txBody>
      </p:sp>
      <p:sp>
        <p:nvSpPr>
          <p:cNvPr id="4" name="Title 3">
            <a:extLst>
              <a:ext uri="{FF2B5EF4-FFF2-40B4-BE49-F238E27FC236}">
                <a16:creationId xmlns:a16="http://schemas.microsoft.com/office/drawing/2014/main" id="{690B00D9-A73E-8745-947E-68DEB3162A81}"/>
              </a:ext>
            </a:extLst>
          </p:cNvPr>
          <p:cNvSpPr>
            <a:spLocks noGrp="1"/>
          </p:cNvSpPr>
          <p:nvPr>
            <p:ph type="title" idx="2"/>
          </p:nvPr>
        </p:nvSpPr>
        <p:spPr/>
        <p:txBody>
          <a:bodyPr/>
          <a:lstStyle/>
          <a:p>
            <a:r>
              <a:rPr lang="en-US" dirty="0"/>
              <a:t>Data Visualization – Key Takeaways</a:t>
            </a:r>
          </a:p>
        </p:txBody>
      </p:sp>
      <p:pic>
        <p:nvPicPr>
          <p:cNvPr id="5" name="Picture 4">
            <a:extLst>
              <a:ext uri="{FF2B5EF4-FFF2-40B4-BE49-F238E27FC236}">
                <a16:creationId xmlns:a16="http://schemas.microsoft.com/office/drawing/2014/main" id="{10EC068D-1ACD-2E45-9DC1-238EC74BBD14}"/>
              </a:ext>
            </a:extLst>
          </p:cNvPr>
          <p:cNvPicPr>
            <a:picLocks noChangeAspect="1"/>
          </p:cNvPicPr>
          <p:nvPr/>
        </p:nvPicPr>
        <p:blipFill rotWithShape="1">
          <a:blip r:embed="rId2"/>
          <a:srcRect l="36666" t="38496" r="1055" b="10768"/>
          <a:stretch/>
        </p:blipFill>
        <p:spPr>
          <a:xfrm>
            <a:off x="486136" y="1375700"/>
            <a:ext cx="5517168" cy="2979800"/>
          </a:xfrm>
          <a:prstGeom prst="rect">
            <a:avLst/>
          </a:prstGeom>
        </p:spPr>
      </p:pic>
      <p:sp>
        <p:nvSpPr>
          <p:cNvPr id="6" name="Rectangle 5">
            <a:extLst>
              <a:ext uri="{FF2B5EF4-FFF2-40B4-BE49-F238E27FC236}">
                <a16:creationId xmlns:a16="http://schemas.microsoft.com/office/drawing/2014/main" id="{DA90C946-EDF5-0E46-8FA5-03B56E34DDBE}"/>
              </a:ext>
            </a:extLst>
          </p:cNvPr>
          <p:cNvSpPr/>
          <p:nvPr/>
        </p:nvSpPr>
        <p:spPr>
          <a:xfrm>
            <a:off x="6447099" y="1040900"/>
            <a:ext cx="2293488" cy="1740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accent3"/>
              </a:solidFill>
            </a:endParaRPr>
          </a:p>
          <a:p>
            <a:pPr algn="ctr"/>
            <a:r>
              <a:rPr lang="en-US" sz="1100" b="1" dirty="0">
                <a:solidFill>
                  <a:schemeClr val="accent3"/>
                </a:solidFill>
              </a:rPr>
              <a:t>SAT Participation: </a:t>
            </a:r>
          </a:p>
          <a:p>
            <a:pPr algn="ctr"/>
            <a:r>
              <a:rPr lang="en-US" sz="1100" dirty="0">
                <a:solidFill>
                  <a:schemeClr val="accent1"/>
                </a:solidFill>
              </a:rPr>
              <a:t>Highly concentrated amongst coastal states</a:t>
            </a:r>
          </a:p>
          <a:p>
            <a:pPr algn="ctr"/>
            <a:endParaRPr lang="en-US" sz="1100" b="1" dirty="0">
              <a:solidFill>
                <a:schemeClr val="accent3"/>
              </a:solidFill>
            </a:endParaRPr>
          </a:p>
          <a:p>
            <a:pPr algn="ctr"/>
            <a:r>
              <a:rPr lang="en-US" sz="1100" b="1" dirty="0">
                <a:solidFill>
                  <a:schemeClr val="accent3"/>
                </a:solidFill>
              </a:rPr>
              <a:t>ACT Participation: </a:t>
            </a:r>
          </a:p>
          <a:p>
            <a:pPr algn="ctr"/>
            <a:r>
              <a:rPr lang="en-US" sz="1100" dirty="0">
                <a:solidFill>
                  <a:schemeClr val="accent1"/>
                </a:solidFill>
              </a:rPr>
              <a:t>Highly concentrated amongst inland states</a:t>
            </a:r>
          </a:p>
          <a:p>
            <a:pPr algn="ctr"/>
            <a:endParaRPr lang="en-US" sz="1100" dirty="0">
              <a:solidFill>
                <a:schemeClr val="accent1"/>
              </a:solidFill>
            </a:endParaRPr>
          </a:p>
        </p:txBody>
      </p:sp>
      <p:sp>
        <p:nvSpPr>
          <p:cNvPr id="7" name="Rectangle 6">
            <a:extLst>
              <a:ext uri="{FF2B5EF4-FFF2-40B4-BE49-F238E27FC236}">
                <a16:creationId xmlns:a16="http://schemas.microsoft.com/office/drawing/2014/main" id="{4212ED7D-FA8C-0D47-9B0D-1EE93776E358}"/>
              </a:ext>
            </a:extLst>
          </p:cNvPr>
          <p:cNvSpPr/>
          <p:nvPr/>
        </p:nvSpPr>
        <p:spPr>
          <a:xfrm>
            <a:off x="6950789" y="866847"/>
            <a:ext cx="1286108" cy="318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CHOROPLATH MAP</a:t>
            </a:r>
          </a:p>
        </p:txBody>
      </p:sp>
      <p:sp>
        <p:nvSpPr>
          <p:cNvPr id="8" name="5-point Star 7">
            <a:extLst>
              <a:ext uri="{FF2B5EF4-FFF2-40B4-BE49-F238E27FC236}">
                <a16:creationId xmlns:a16="http://schemas.microsoft.com/office/drawing/2014/main" id="{4B56E57B-D1F6-E944-A007-9059B48F5C12}"/>
              </a:ext>
            </a:extLst>
          </p:cNvPr>
          <p:cNvSpPr/>
          <p:nvPr/>
        </p:nvSpPr>
        <p:spPr>
          <a:xfrm>
            <a:off x="3864077" y="2571750"/>
            <a:ext cx="206478" cy="209156"/>
          </a:xfrm>
          <a:prstGeom prst="star5">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5088EDD2-6383-E741-BD35-3B6AD6DF868C}"/>
              </a:ext>
            </a:extLst>
          </p:cNvPr>
          <p:cNvSpPr/>
          <p:nvPr/>
        </p:nvSpPr>
        <p:spPr>
          <a:xfrm>
            <a:off x="2423651" y="2676328"/>
            <a:ext cx="206478" cy="209156"/>
          </a:xfrm>
          <a:prstGeom prst="star5">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E6D0BC57-1ED8-104E-9A69-0DFC36DC715C}"/>
              </a:ext>
            </a:extLst>
          </p:cNvPr>
          <p:cNvSpPr/>
          <p:nvPr/>
        </p:nvSpPr>
        <p:spPr>
          <a:xfrm>
            <a:off x="6395402" y="2980961"/>
            <a:ext cx="206478" cy="209156"/>
          </a:xfrm>
          <a:prstGeom prst="star5">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55364D-774B-2D4B-9C81-8893EC65D93D}"/>
              </a:ext>
            </a:extLst>
          </p:cNvPr>
          <p:cNvSpPr txBox="1"/>
          <p:nvPr/>
        </p:nvSpPr>
        <p:spPr>
          <a:xfrm>
            <a:off x="6610300" y="2885484"/>
            <a:ext cx="2661038" cy="400110"/>
          </a:xfrm>
          <a:prstGeom prst="rect">
            <a:avLst/>
          </a:prstGeom>
          <a:noFill/>
        </p:spPr>
        <p:txBody>
          <a:bodyPr wrap="square" rtlCol="0">
            <a:spAutoFit/>
          </a:bodyPr>
          <a:lstStyle/>
          <a:p>
            <a:r>
              <a:rPr lang="en-US" sz="1000" dirty="0"/>
              <a:t>Massive increase in SAT </a:t>
            </a:r>
          </a:p>
          <a:p>
            <a:r>
              <a:rPr lang="en-US" sz="1000" dirty="0"/>
              <a:t>participation rates from 2017-2018</a:t>
            </a:r>
          </a:p>
        </p:txBody>
      </p:sp>
      <p:sp>
        <p:nvSpPr>
          <p:cNvPr id="12" name="Smiley Face 11">
            <a:extLst>
              <a:ext uri="{FF2B5EF4-FFF2-40B4-BE49-F238E27FC236}">
                <a16:creationId xmlns:a16="http://schemas.microsoft.com/office/drawing/2014/main" id="{F9B1488D-949C-D549-89E0-D28AE952A2C7}"/>
              </a:ext>
            </a:extLst>
          </p:cNvPr>
          <p:cNvSpPr/>
          <p:nvPr/>
        </p:nvSpPr>
        <p:spPr>
          <a:xfrm>
            <a:off x="2890684" y="2027903"/>
            <a:ext cx="235974" cy="235974"/>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a:extLst>
              <a:ext uri="{FF2B5EF4-FFF2-40B4-BE49-F238E27FC236}">
                <a16:creationId xmlns:a16="http://schemas.microsoft.com/office/drawing/2014/main" id="{2ED84AEF-7B60-EB48-A80F-5AC3CC255748}"/>
              </a:ext>
            </a:extLst>
          </p:cNvPr>
          <p:cNvSpPr/>
          <p:nvPr/>
        </p:nvSpPr>
        <p:spPr>
          <a:xfrm>
            <a:off x="6395402" y="3441404"/>
            <a:ext cx="235974" cy="235974"/>
          </a:xfrm>
          <a:prstGeom prst="smileyFac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7BFE28E-F2B2-5540-A991-5CB22D37904D}"/>
              </a:ext>
            </a:extLst>
          </p:cNvPr>
          <p:cNvSpPr txBox="1"/>
          <p:nvPr/>
        </p:nvSpPr>
        <p:spPr>
          <a:xfrm>
            <a:off x="6631376" y="3431157"/>
            <a:ext cx="2661038" cy="246221"/>
          </a:xfrm>
          <a:prstGeom prst="rect">
            <a:avLst/>
          </a:prstGeom>
          <a:noFill/>
        </p:spPr>
        <p:txBody>
          <a:bodyPr wrap="square" rtlCol="0">
            <a:spAutoFit/>
          </a:bodyPr>
          <a:lstStyle/>
          <a:p>
            <a:r>
              <a:rPr lang="en-US" sz="1000" dirty="0"/>
              <a:t>My recommendation: South Dakota</a:t>
            </a:r>
          </a:p>
        </p:txBody>
      </p:sp>
    </p:spTree>
    <p:extLst>
      <p:ext uri="{BB962C8B-B14F-4D97-AF65-F5344CB8AC3E}">
        <p14:creationId xmlns:p14="http://schemas.microsoft.com/office/powerpoint/2010/main" val="3175969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 Research</a:t>
            </a:r>
            <a:endParaRPr/>
          </a:p>
        </p:txBody>
      </p:sp>
      <p:sp>
        <p:nvSpPr>
          <p:cNvPr id="208" name="Google Shape;208;p25"/>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pic>
        <p:nvPicPr>
          <p:cNvPr id="209" name="Google Shape;209;p25"/>
          <p:cNvPicPr preferRelativeResize="0"/>
          <p:nvPr/>
        </p:nvPicPr>
        <p:blipFill>
          <a:blip r:embed="rId3">
            <a:alphaModFix/>
          </a:blip>
          <a:stretch>
            <a:fillRect/>
          </a:stretch>
        </p:blipFill>
        <p:spPr>
          <a:xfrm>
            <a:off x="1718187" y="787030"/>
            <a:ext cx="5636336" cy="3381787"/>
          </a:xfrm>
          <a:prstGeom prst="rect">
            <a:avLst/>
          </a:prstGeom>
          <a:noFill/>
          <a:ln>
            <a:noFill/>
          </a:ln>
        </p:spPr>
      </p:pic>
      <p:pic>
        <p:nvPicPr>
          <p:cNvPr id="210" name="Google Shape;210;p25"/>
          <p:cNvPicPr preferRelativeResize="0"/>
          <p:nvPr/>
        </p:nvPicPr>
        <p:blipFill>
          <a:blip r:embed="rId4">
            <a:alphaModFix/>
          </a:blip>
          <a:stretch>
            <a:fillRect/>
          </a:stretch>
        </p:blipFill>
        <p:spPr>
          <a:xfrm>
            <a:off x="2422496" y="4086150"/>
            <a:ext cx="1178179" cy="787400"/>
          </a:xfrm>
          <a:prstGeom prst="rect">
            <a:avLst/>
          </a:prstGeom>
          <a:noFill/>
          <a:ln>
            <a:noFill/>
          </a:ln>
        </p:spPr>
      </p:pic>
      <p:pic>
        <p:nvPicPr>
          <p:cNvPr id="211" name="Google Shape;211;p25"/>
          <p:cNvPicPr preferRelativeResize="0"/>
          <p:nvPr/>
        </p:nvPicPr>
        <p:blipFill rotWithShape="1">
          <a:blip r:embed="rId5">
            <a:alphaModFix/>
          </a:blip>
          <a:srcRect l="15380" r="34142"/>
          <a:stretch/>
        </p:blipFill>
        <p:spPr>
          <a:xfrm>
            <a:off x="5682158" y="4090833"/>
            <a:ext cx="1178172" cy="778039"/>
          </a:xfrm>
          <a:prstGeom prst="rect">
            <a:avLst/>
          </a:prstGeom>
          <a:noFill/>
          <a:ln>
            <a:noFill/>
          </a:ln>
        </p:spPr>
      </p:pic>
      <p:pic>
        <p:nvPicPr>
          <p:cNvPr id="212" name="Google Shape;212;p25"/>
          <p:cNvPicPr preferRelativeResize="0"/>
          <p:nvPr/>
        </p:nvPicPr>
        <p:blipFill>
          <a:blip r:embed="rId6">
            <a:alphaModFix/>
          </a:blip>
          <a:stretch>
            <a:fillRect/>
          </a:stretch>
        </p:blipFill>
        <p:spPr>
          <a:xfrm>
            <a:off x="4052325" y="4087113"/>
            <a:ext cx="1178177" cy="7854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26"/>
          <p:cNvPicPr preferRelativeResize="0"/>
          <p:nvPr/>
        </p:nvPicPr>
        <p:blipFill>
          <a:blip r:embed="rId3">
            <a:alphaModFix/>
          </a:blip>
          <a:stretch>
            <a:fillRect/>
          </a:stretch>
        </p:blipFill>
        <p:spPr>
          <a:xfrm>
            <a:off x="6281625" y="535000"/>
            <a:ext cx="1694025" cy="1132150"/>
          </a:xfrm>
          <a:prstGeom prst="rect">
            <a:avLst/>
          </a:prstGeom>
          <a:noFill/>
          <a:ln>
            <a:noFill/>
          </a:ln>
        </p:spPr>
      </p:pic>
      <p:sp>
        <p:nvSpPr>
          <p:cNvPr id="218" name="Google Shape;218;p26"/>
          <p:cNvSpPr txBox="1">
            <a:spLocks noGrp="1"/>
          </p:cNvSpPr>
          <p:nvPr>
            <p:ph type="body" idx="1"/>
          </p:nvPr>
        </p:nvSpPr>
        <p:spPr>
          <a:xfrm>
            <a:off x="311700" y="987100"/>
            <a:ext cx="8520600" cy="415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Colorado</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0"/>
              </a:spcAft>
              <a:buNone/>
            </a:pPr>
            <a:r>
              <a:rPr lang="en" sz="1400"/>
              <a:t>High ACT participation rates in 2017 </a:t>
            </a:r>
            <a:endParaRPr sz="1400"/>
          </a:p>
          <a:p>
            <a:pPr marL="457200" lvl="0" indent="0" algn="l" rtl="0">
              <a:spcBef>
                <a:spcPts val="1600"/>
              </a:spcBef>
              <a:spcAft>
                <a:spcPts val="0"/>
              </a:spcAft>
              <a:buNone/>
            </a:pPr>
            <a:r>
              <a:rPr lang="en" sz="1400"/>
              <a:t>Low SAT participation rates in 2017</a:t>
            </a:r>
            <a:endParaRPr sz="1400"/>
          </a:p>
          <a:p>
            <a:pPr marL="45720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a:p>
        </p:txBody>
      </p:sp>
      <p:sp>
        <p:nvSpPr>
          <p:cNvPr id="219" name="Google Shape;219;p26"/>
          <p:cNvSpPr txBox="1">
            <a:spLocks noGrp="1"/>
          </p:cNvSpPr>
          <p:nvPr>
            <p:ph type="body" idx="1"/>
          </p:nvPr>
        </p:nvSpPr>
        <p:spPr>
          <a:xfrm>
            <a:off x="4663625" y="1474750"/>
            <a:ext cx="4204500" cy="33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0"/>
              </a:spcAft>
              <a:buNone/>
            </a:pPr>
            <a:r>
              <a:rPr lang="en" sz="1400"/>
              <a:t>Low ACT participation rates in 2018 </a:t>
            </a:r>
            <a:endParaRPr sz="1400"/>
          </a:p>
          <a:p>
            <a:pPr marL="457200" lvl="0" indent="0" algn="l" rtl="0">
              <a:spcBef>
                <a:spcPts val="1600"/>
              </a:spcBef>
              <a:spcAft>
                <a:spcPts val="0"/>
              </a:spcAft>
              <a:buNone/>
            </a:pPr>
            <a:r>
              <a:rPr lang="en" sz="1400"/>
              <a:t>High SAT participation rates in 2018</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a:p>
        </p:txBody>
      </p:sp>
      <p:cxnSp>
        <p:nvCxnSpPr>
          <p:cNvPr id="220" name="Google Shape;220;p26"/>
          <p:cNvCxnSpPr/>
          <p:nvPr/>
        </p:nvCxnSpPr>
        <p:spPr>
          <a:xfrm rot="10800000" flipH="1">
            <a:off x="4203575" y="4341075"/>
            <a:ext cx="663900" cy="7200"/>
          </a:xfrm>
          <a:prstGeom prst="straightConnector1">
            <a:avLst/>
          </a:prstGeom>
          <a:noFill/>
          <a:ln w="9525" cap="flat" cmpd="sng">
            <a:solidFill>
              <a:srgbClr val="000000"/>
            </a:solidFill>
            <a:prstDash val="solid"/>
            <a:round/>
            <a:headEnd type="none" w="med" len="med"/>
            <a:tailEnd type="triangle" w="med" len="med"/>
          </a:ln>
        </p:spPr>
      </p:cxnSp>
      <p:pic>
        <p:nvPicPr>
          <p:cNvPr id="221" name="Google Shape;221;p26"/>
          <p:cNvPicPr preferRelativeResize="0"/>
          <p:nvPr/>
        </p:nvPicPr>
        <p:blipFill>
          <a:blip r:embed="rId4">
            <a:alphaModFix/>
          </a:blip>
          <a:stretch>
            <a:fillRect/>
          </a:stretch>
        </p:blipFill>
        <p:spPr>
          <a:xfrm>
            <a:off x="1326000" y="2039538"/>
            <a:ext cx="6491975" cy="1569950"/>
          </a:xfrm>
          <a:prstGeom prst="rect">
            <a:avLst/>
          </a:prstGeom>
          <a:noFill/>
          <a:ln>
            <a:noFill/>
          </a:ln>
        </p:spPr>
      </p:pic>
      <p:sp>
        <p:nvSpPr>
          <p:cNvPr id="222" name="Google Shape;222;p26"/>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 Research</a:t>
            </a:r>
            <a:endParaRPr/>
          </a:p>
        </p:txBody>
      </p:sp>
      <p:sp>
        <p:nvSpPr>
          <p:cNvPr id="223" name="Google Shape;223;p26"/>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body" idx="1"/>
          </p:nvPr>
        </p:nvSpPr>
        <p:spPr>
          <a:xfrm>
            <a:off x="311700" y="987100"/>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Illinois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0"/>
              </a:spcAft>
              <a:buNone/>
            </a:pPr>
            <a:r>
              <a:rPr lang="en" sz="1400"/>
              <a:t>High ACT participation rates in 2017 </a:t>
            </a:r>
            <a:endParaRPr sz="1400"/>
          </a:p>
          <a:p>
            <a:pPr marL="457200" lvl="0" indent="0" algn="l" rtl="0">
              <a:spcBef>
                <a:spcPts val="1600"/>
              </a:spcBef>
              <a:spcAft>
                <a:spcPts val="0"/>
              </a:spcAft>
              <a:buNone/>
            </a:pPr>
            <a:r>
              <a:rPr lang="en" sz="1400"/>
              <a:t>Low SAT participation rates in 2017</a:t>
            </a:r>
            <a:endParaRPr sz="1400"/>
          </a:p>
          <a:p>
            <a:pPr marL="45720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a:p>
        </p:txBody>
      </p:sp>
      <p:sp>
        <p:nvSpPr>
          <p:cNvPr id="229" name="Google Shape;229;p27"/>
          <p:cNvSpPr txBox="1">
            <a:spLocks noGrp="1"/>
          </p:cNvSpPr>
          <p:nvPr>
            <p:ph type="body" idx="1"/>
          </p:nvPr>
        </p:nvSpPr>
        <p:spPr>
          <a:xfrm>
            <a:off x="4681050" y="1408075"/>
            <a:ext cx="4204500" cy="33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0"/>
              </a:spcAft>
              <a:buNone/>
            </a:pPr>
            <a:r>
              <a:rPr lang="en" sz="1400"/>
              <a:t>Low ACT participation rates in 2018 </a:t>
            </a:r>
            <a:endParaRPr sz="1400"/>
          </a:p>
          <a:p>
            <a:pPr marL="457200" lvl="0" indent="0" algn="l" rtl="0">
              <a:spcBef>
                <a:spcPts val="1600"/>
              </a:spcBef>
              <a:spcAft>
                <a:spcPts val="0"/>
              </a:spcAft>
              <a:buNone/>
            </a:pPr>
            <a:r>
              <a:rPr lang="en" sz="1400"/>
              <a:t>High SAT participation rates in 2018</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a:p>
        </p:txBody>
      </p:sp>
      <p:cxnSp>
        <p:nvCxnSpPr>
          <p:cNvPr id="230" name="Google Shape;230;p27"/>
          <p:cNvCxnSpPr/>
          <p:nvPr/>
        </p:nvCxnSpPr>
        <p:spPr>
          <a:xfrm rot="10800000" flipH="1">
            <a:off x="4240050" y="4341100"/>
            <a:ext cx="663900" cy="7200"/>
          </a:xfrm>
          <a:prstGeom prst="straightConnector1">
            <a:avLst/>
          </a:prstGeom>
          <a:noFill/>
          <a:ln w="9525" cap="flat" cmpd="sng">
            <a:solidFill>
              <a:srgbClr val="000000"/>
            </a:solidFill>
            <a:prstDash val="solid"/>
            <a:round/>
            <a:headEnd type="none" w="med" len="med"/>
            <a:tailEnd type="triangle" w="med" len="med"/>
          </a:ln>
        </p:spPr>
      </p:cxnSp>
      <p:pic>
        <p:nvPicPr>
          <p:cNvPr id="231" name="Google Shape;231;p27"/>
          <p:cNvPicPr preferRelativeResize="0"/>
          <p:nvPr/>
        </p:nvPicPr>
        <p:blipFill rotWithShape="1">
          <a:blip r:embed="rId3">
            <a:alphaModFix/>
          </a:blip>
          <a:srcRect l="15380" r="34142"/>
          <a:stretch/>
        </p:blipFill>
        <p:spPr>
          <a:xfrm>
            <a:off x="6281637" y="534988"/>
            <a:ext cx="1854526" cy="1224713"/>
          </a:xfrm>
          <a:prstGeom prst="rect">
            <a:avLst/>
          </a:prstGeom>
          <a:noFill/>
          <a:ln>
            <a:noFill/>
          </a:ln>
        </p:spPr>
      </p:pic>
      <p:pic>
        <p:nvPicPr>
          <p:cNvPr id="232" name="Google Shape;232;p27"/>
          <p:cNvPicPr preferRelativeResize="0"/>
          <p:nvPr/>
        </p:nvPicPr>
        <p:blipFill>
          <a:blip r:embed="rId4">
            <a:alphaModFix/>
          </a:blip>
          <a:stretch>
            <a:fillRect/>
          </a:stretch>
        </p:blipFill>
        <p:spPr>
          <a:xfrm>
            <a:off x="1410975" y="2150062"/>
            <a:ext cx="6322050" cy="1494850"/>
          </a:xfrm>
          <a:prstGeom prst="rect">
            <a:avLst/>
          </a:prstGeom>
          <a:noFill/>
          <a:ln>
            <a:noFill/>
          </a:ln>
        </p:spPr>
      </p:pic>
      <p:sp>
        <p:nvSpPr>
          <p:cNvPr id="233" name="Google Shape;233;p27"/>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 Research</a:t>
            </a:r>
            <a:endParaRPr/>
          </a:p>
        </p:txBody>
      </p:sp>
      <p:sp>
        <p:nvSpPr>
          <p:cNvPr id="234" name="Google Shape;234;p27"/>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a:spLocks noGrp="1"/>
          </p:cNvSpPr>
          <p:nvPr>
            <p:ph type="body" idx="1"/>
          </p:nvPr>
        </p:nvSpPr>
        <p:spPr>
          <a:xfrm>
            <a:off x="311700" y="987100"/>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Florida</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0"/>
              </a:spcAft>
              <a:buNone/>
            </a:pPr>
            <a:endParaRPr sz="1400"/>
          </a:p>
          <a:p>
            <a:pPr marL="45720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a:p>
        </p:txBody>
      </p:sp>
      <p:sp>
        <p:nvSpPr>
          <p:cNvPr id="240" name="Google Shape;240;p28"/>
          <p:cNvSpPr txBox="1">
            <a:spLocks noGrp="1"/>
          </p:cNvSpPr>
          <p:nvPr>
            <p:ph type="body" idx="1"/>
          </p:nvPr>
        </p:nvSpPr>
        <p:spPr>
          <a:xfrm>
            <a:off x="4681050" y="1408075"/>
            <a:ext cx="4204500" cy="33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a:p>
        </p:txBody>
      </p:sp>
      <p:pic>
        <p:nvPicPr>
          <p:cNvPr id="241" name="Google Shape;241;p28"/>
          <p:cNvPicPr preferRelativeResize="0"/>
          <p:nvPr/>
        </p:nvPicPr>
        <p:blipFill>
          <a:blip r:embed="rId3">
            <a:alphaModFix/>
          </a:blip>
          <a:stretch>
            <a:fillRect/>
          </a:stretch>
        </p:blipFill>
        <p:spPr>
          <a:xfrm>
            <a:off x="6281638" y="529175"/>
            <a:ext cx="1854527" cy="1236351"/>
          </a:xfrm>
          <a:prstGeom prst="rect">
            <a:avLst/>
          </a:prstGeom>
          <a:noFill/>
          <a:ln>
            <a:noFill/>
          </a:ln>
        </p:spPr>
      </p:pic>
      <p:pic>
        <p:nvPicPr>
          <p:cNvPr id="242" name="Google Shape;242;p28"/>
          <p:cNvPicPr preferRelativeResize="0"/>
          <p:nvPr/>
        </p:nvPicPr>
        <p:blipFill>
          <a:blip r:embed="rId4">
            <a:alphaModFix/>
          </a:blip>
          <a:stretch>
            <a:fillRect/>
          </a:stretch>
        </p:blipFill>
        <p:spPr>
          <a:xfrm>
            <a:off x="1408725" y="2370500"/>
            <a:ext cx="6326540" cy="1431250"/>
          </a:xfrm>
          <a:prstGeom prst="rect">
            <a:avLst/>
          </a:prstGeom>
          <a:noFill/>
          <a:ln>
            <a:noFill/>
          </a:ln>
        </p:spPr>
      </p:pic>
      <p:sp>
        <p:nvSpPr>
          <p:cNvPr id="243" name="Google Shape;243;p28"/>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 Research</a:t>
            </a:r>
            <a:endParaRPr/>
          </a:p>
        </p:txBody>
      </p:sp>
      <p:sp>
        <p:nvSpPr>
          <p:cNvPr id="244" name="Google Shape;244;p28"/>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body" idx="1"/>
          </p:nvPr>
        </p:nvSpPr>
        <p:spPr>
          <a:xfrm>
            <a:off x="311700" y="987100"/>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Florida</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0"/>
              </a:spcAft>
              <a:buNone/>
            </a:pPr>
            <a:endParaRPr sz="1400"/>
          </a:p>
          <a:p>
            <a:pPr marL="457200" lvl="0" indent="0" algn="l" rtl="0">
              <a:spcBef>
                <a:spcPts val="1600"/>
              </a:spcBef>
              <a:spcAft>
                <a:spcPts val="0"/>
              </a:spcAft>
              <a:buNone/>
            </a:pPr>
            <a:r>
              <a:rPr lang="en" sz="1400"/>
              <a:t>High ACT participation rates in 2017 </a:t>
            </a:r>
            <a:endParaRPr sz="1400"/>
          </a:p>
          <a:p>
            <a:pPr marL="457200" lvl="0" indent="0" algn="l" rtl="0">
              <a:spcBef>
                <a:spcPts val="1600"/>
              </a:spcBef>
              <a:spcAft>
                <a:spcPts val="0"/>
              </a:spcAft>
              <a:buNone/>
            </a:pPr>
            <a:r>
              <a:rPr lang="en" sz="1400"/>
              <a:t>High SAT Participation rates in 2017</a:t>
            </a:r>
            <a:endParaRPr sz="1400"/>
          </a:p>
          <a:p>
            <a:pPr marL="45720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a:p>
        </p:txBody>
      </p:sp>
      <p:sp>
        <p:nvSpPr>
          <p:cNvPr id="250" name="Google Shape;250;p29"/>
          <p:cNvSpPr txBox="1">
            <a:spLocks noGrp="1"/>
          </p:cNvSpPr>
          <p:nvPr>
            <p:ph type="body" idx="1"/>
          </p:nvPr>
        </p:nvSpPr>
        <p:spPr>
          <a:xfrm>
            <a:off x="4681050" y="1408075"/>
            <a:ext cx="4204500" cy="33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457200" lvl="0" indent="0" algn="l" rtl="0">
              <a:spcBef>
                <a:spcPts val="1600"/>
              </a:spcBef>
              <a:spcAft>
                <a:spcPts val="0"/>
              </a:spcAft>
              <a:buNone/>
            </a:pPr>
            <a:r>
              <a:rPr lang="en" sz="1400" dirty="0"/>
              <a:t>Average ACT Participation rates in 2018 </a:t>
            </a:r>
            <a:endParaRPr sz="1400" dirty="0"/>
          </a:p>
          <a:p>
            <a:pPr marL="457200" lvl="0" indent="0" algn="l" rtl="0">
              <a:spcBef>
                <a:spcPts val="1600"/>
              </a:spcBef>
              <a:spcAft>
                <a:spcPts val="0"/>
              </a:spcAft>
              <a:buNone/>
            </a:pPr>
            <a:r>
              <a:rPr lang="en" sz="1400" dirty="0"/>
              <a:t>Very High SAT participation rates in 2018</a:t>
            </a:r>
            <a:endParaRPr sz="1400" dirty="0"/>
          </a:p>
          <a:p>
            <a:pPr marL="0" lvl="0" indent="0" algn="l" rtl="0">
              <a:spcBef>
                <a:spcPts val="1600"/>
              </a:spcBef>
              <a:spcAft>
                <a:spcPts val="0"/>
              </a:spcAft>
              <a:buNone/>
            </a:pPr>
            <a:endParaRPr sz="1400" dirty="0"/>
          </a:p>
          <a:p>
            <a:pPr marL="0" lvl="0" indent="0" algn="l" rtl="0">
              <a:spcBef>
                <a:spcPts val="1600"/>
              </a:spcBef>
              <a:spcAft>
                <a:spcPts val="0"/>
              </a:spcAft>
              <a:buNone/>
            </a:pPr>
            <a:endParaRPr sz="1400" dirty="0"/>
          </a:p>
          <a:p>
            <a:pPr marL="0" lvl="0" indent="0" algn="l" rtl="0">
              <a:spcBef>
                <a:spcPts val="1600"/>
              </a:spcBef>
              <a:spcAft>
                <a:spcPts val="1600"/>
              </a:spcAft>
              <a:buNone/>
            </a:pPr>
            <a:endParaRPr dirty="0"/>
          </a:p>
        </p:txBody>
      </p:sp>
      <p:cxnSp>
        <p:nvCxnSpPr>
          <p:cNvPr id="251" name="Google Shape;251;p29"/>
          <p:cNvCxnSpPr/>
          <p:nvPr/>
        </p:nvCxnSpPr>
        <p:spPr>
          <a:xfrm rot="10800000" flipH="1">
            <a:off x="4240050" y="4341100"/>
            <a:ext cx="663900" cy="7200"/>
          </a:xfrm>
          <a:prstGeom prst="straightConnector1">
            <a:avLst/>
          </a:prstGeom>
          <a:noFill/>
          <a:ln w="9525" cap="flat" cmpd="sng">
            <a:solidFill>
              <a:srgbClr val="000000"/>
            </a:solidFill>
            <a:prstDash val="solid"/>
            <a:round/>
            <a:headEnd type="none" w="med" len="med"/>
            <a:tailEnd type="triangle" w="med" len="med"/>
          </a:ln>
        </p:spPr>
      </p:cxnSp>
      <p:pic>
        <p:nvPicPr>
          <p:cNvPr id="252" name="Google Shape;252;p29"/>
          <p:cNvPicPr preferRelativeResize="0"/>
          <p:nvPr/>
        </p:nvPicPr>
        <p:blipFill>
          <a:blip r:embed="rId3">
            <a:alphaModFix/>
          </a:blip>
          <a:stretch>
            <a:fillRect/>
          </a:stretch>
        </p:blipFill>
        <p:spPr>
          <a:xfrm>
            <a:off x="6281638" y="529175"/>
            <a:ext cx="1854527" cy="1236351"/>
          </a:xfrm>
          <a:prstGeom prst="rect">
            <a:avLst/>
          </a:prstGeom>
          <a:noFill/>
          <a:ln>
            <a:noFill/>
          </a:ln>
        </p:spPr>
      </p:pic>
      <p:pic>
        <p:nvPicPr>
          <p:cNvPr id="253" name="Google Shape;253;p29"/>
          <p:cNvPicPr preferRelativeResize="0"/>
          <p:nvPr/>
        </p:nvPicPr>
        <p:blipFill>
          <a:blip r:embed="rId4">
            <a:alphaModFix/>
          </a:blip>
          <a:stretch>
            <a:fillRect/>
          </a:stretch>
        </p:blipFill>
        <p:spPr>
          <a:xfrm>
            <a:off x="1408725" y="2079625"/>
            <a:ext cx="6326540" cy="1431250"/>
          </a:xfrm>
          <a:prstGeom prst="rect">
            <a:avLst/>
          </a:prstGeom>
          <a:noFill/>
          <a:ln>
            <a:noFill/>
          </a:ln>
        </p:spPr>
      </p:pic>
      <p:sp>
        <p:nvSpPr>
          <p:cNvPr id="254" name="Google Shape;254;p29"/>
          <p:cNvSpPr/>
          <p:nvPr/>
        </p:nvSpPr>
        <p:spPr>
          <a:xfrm>
            <a:off x="5719875" y="3188225"/>
            <a:ext cx="401400" cy="4014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txBox="1"/>
          <p:nvPr/>
        </p:nvSpPr>
        <p:spPr>
          <a:xfrm>
            <a:off x="6063178" y="3476650"/>
            <a:ext cx="3027600" cy="4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accent1"/>
                </a:solidFill>
                <a:latin typeface="Open Sans"/>
                <a:ea typeface="Open Sans"/>
                <a:cs typeface="Open Sans"/>
                <a:sym typeface="Open Sans"/>
              </a:rPr>
              <a:t>97%</a:t>
            </a:r>
            <a:endParaRPr sz="1600" b="1" dirty="0">
              <a:solidFill>
                <a:schemeClr val="accent1"/>
              </a:solidFill>
              <a:latin typeface="Open Sans"/>
              <a:ea typeface="Open Sans"/>
              <a:cs typeface="Open Sans"/>
              <a:sym typeface="Open Sans"/>
            </a:endParaRPr>
          </a:p>
          <a:p>
            <a:pPr marL="0" lvl="0" indent="0" algn="l" rtl="0">
              <a:spcBef>
                <a:spcPts val="0"/>
              </a:spcBef>
              <a:spcAft>
                <a:spcPts val="0"/>
              </a:spcAft>
              <a:buNone/>
            </a:pPr>
            <a:r>
              <a:rPr lang="en" sz="500" u="sng" dirty="0">
                <a:solidFill>
                  <a:srgbClr val="0000FF"/>
                </a:solidFill>
                <a:hlinkClick r:id="rId5"/>
              </a:rPr>
              <a:t>https://reports.collegeboard.org/pdf/2018-florida-sat-suite-assessments-annual-report.pdf</a:t>
            </a:r>
            <a:endParaRPr sz="500" dirty="0">
              <a:solidFill>
                <a:srgbClr val="0000FF"/>
              </a:solidFill>
              <a:latin typeface="Open Sans"/>
              <a:ea typeface="Open Sans"/>
              <a:cs typeface="Open Sans"/>
              <a:sym typeface="Open Sans"/>
            </a:endParaRPr>
          </a:p>
        </p:txBody>
      </p:sp>
      <p:sp>
        <p:nvSpPr>
          <p:cNvPr id="256" name="Google Shape;256;p29"/>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 Research</a:t>
            </a:r>
            <a:endParaRPr/>
          </a:p>
        </p:txBody>
      </p:sp>
      <p:sp>
        <p:nvSpPr>
          <p:cNvPr id="257" name="Google Shape;257;p29"/>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Agenda</a:t>
            </a:r>
            <a:endParaRPr dirty="0"/>
          </a:p>
        </p:txBody>
      </p:sp>
      <p:sp>
        <p:nvSpPr>
          <p:cNvPr id="70" name="Google Shape;70;p14"/>
          <p:cNvSpPr txBox="1">
            <a:spLocks noGrp="1"/>
          </p:cNvSpPr>
          <p:nvPr>
            <p:ph type="body" idx="1"/>
          </p:nvPr>
        </p:nvSpPr>
        <p:spPr>
          <a:xfrm>
            <a:off x="311700" y="987100"/>
            <a:ext cx="8520600" cy="3354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accent1"/>
              </a:buClr>
              <a:buSzPts val="1800"/>
              <a:buAutoNum type="arabicPeriod"/>
            </a:pPr>
            <a:r>
              <a:rPr lang="en" sz="1800" b="1">
                <a:solidFill>
                  <a:schemeClr val="accent1"/>
                </a:solidFill>
              </a:rPr>
              <a:t>Executive Summary</a:t>
            </a:r>
            <a:endParaRPr sz="1800" b="1">
              <a:solidFill>
                <a:schemeClr val="accent1"/>
              </a:solidFill>
            </a:endParaRPr>
          </a:p>
          <a:p>
            <a:pPr marL="457200" lvl="0" indent="-342900" algn="l" rtl="0">
              <a:lnSpc>
                <a:spcPct val="150000"/>
              </a:lnSpc>
              <a:spcBef>
                <a:spcPts val="0"/>
              </a:spcBef>
              <a:spcAft>
                <a:spcPts val="0"/>
              </a:spcAft>
              <a:buClr>
                <a:schemeClr val="accent1"/>
              </a:buClr>
              <a:buSzPts val="1800"/>
              <a:buAutoNum type="arabicPeriod"/>
            </a:pPr>
            <a:r>
              <a:rPr lang="en" sz="1800" b="1">
                <a:solidFill>
                  <a:schemeClr val="accent1"/>
                </a:solidFill>
              </a:rPr>
              <a:t>Research Method &amp; Analysis</a:t>
            </a:r>
            <a:endParaRPr sz="1800" b="1">
              <a:solidFill>
                <a:schemeClr val="accent1"/>
              </a:solidFill>
            </a:endParaRPr>
          </a:p>
          <a:p>
            <a:pPr marL="457200" lvl="0" indent="-342900" algn="l" rtl="0">
              <a:lnSpc>
                <a:spcPct val="150000"/>
              </a:lnSpc>
              <a:spcBef>
                <a:spcPts val="0"/>
              </a:spcBef>
              <a:spcAft>
                <a:spcPts val="0"/>
              </a:spcAft>
              <a:buClr>
                <a:schemeClr val="accent1"/>
              </a:buClr>
              <a:buSzPts val="1800"/>
              <a:buAutoNum type="arabicPeriod"/>
            </a:pPr>
            <a:r>
              <a:rPr lang="en" sz="1800" b="1">
                <a:solidFill>
                  <a:schemeClr val="accent1"/>
                </a:solidFill>
              </a:rPr>
              <a:t>Key Takeaways</a:t>
            </a:r>
            <a:endParaRPr sz="1800" b="1">
              <a:solidFill>
                <a:schemeClr val="accent1"/>
              </a:solidFill>
            </a:endParaRPr>
          </a:p>
          <a:p>
            <a:pPr marL="457200" lvl="0" indent="-342900" algn="l" rtl="0">
              <a:lnSpc>
                <a:spcPct val="150000"/>
              </a:lnSpc>
              <a:spcBef>
                <a:spcPts val="0"/>
              </a:spcBef>
              <a:spcAft>
                <a:spcPts val="0"/>
              </a:spcAft>
              <a:buClr>
                <a:schemeClr val="accent1"/>
              </a:buClr>
              <a:buSzPts val="1800"/>
              <a:buAutoNum type="arabicPeriod"/>
            </a:pPr>
            <a:r>
              <a:rPr lang="en" sz="1800" b="1">
                <a:solidFill>
                  <a:schemeClr val="accent1"/>
                </a:solidFill>
              </a:rPr>
              <a:t>Recommendations</a:t>
            </a:r>
            <a:endParaRPr sz="1800" b="1">
              <a:solidFill>
                <a:schemeClr val="accent1"/>
              </a:solidFill>
            </a:endParaRPr>
          </a:p>
          <a:p>
            <a:pPr marL="457200" lvl="0" indent="-342900" algn="l" rtl="0">
              <a:lnSpc>
                <a:spcPct val="150000"/>
              </a:lnSpc>
              <a:spcBef>
                <a:spcPts val="0"/>
              </a:spcBef>
              <a:spcAft>
                <a:spcPts val="0"/>
              </a:spcAft>
              <a:buClr>
                <a:schemeClr val="accent1"/>
              </a:buClr>
              <a:buSzPts val="1800"/>
              <a:buAutoNum type="arabicPeriod"/>
            </a:pPr>
            <a:r>
              <a:rPr lang="en" sz="1800" b="1">
                <a:solidFill>
                  <a:schemeClr val="accent1"/>
                </a:solidFill>
              </a:rPr>
              <a:t>Further Research </a:t>
            </a:r>
            <a:endParaRPr sz="1800" b="1">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30"/>
          <p:cNvPicPr preferRelativeResize="0"/>
          <p:nvPr/>
        </p:nvPicPr>
        <p:blipFill>
          <a:blip r:embed="rId3">
            <a:alphaModFix/>
          </a:blip>
          <a:stretch>
            <a:fillRect/>
          </a:stretch>
        </p:blipFill>
        <p:spPr>
          <a:xfrm>
            <a:off x="736850" y="2012325"/>
            <a:ext cx="1694025" cy="1132150"/>
          </a:xfrm>
          <a:prstGeom prst="rect">
            <a:avLst/>
          </a:prstGeom>
          <a:noFill/>
          <a:ln>
            <a:noFill/>
          </a:ln>
        </p:spPr>
      </p:pic>
      <p:pic>
        <p:nvPicPr>
          <p:cNvPr id="263" name="Google Shape;263;p30"/>
          <p:cNvPicPr preferRelativeResize="0"/>
          <p:nvPr/>
        </p:nvPicPr>
        <p:blipFill rotWithShape="1">
          <a:blip r:embed="rId4">
            <a:alphaModFix/>
          </a:blip>
          <a:srcRect l="15380" r="34142"/>
          <a:stretch/>
        </p:blipFill>
        <p:spPr>
          <a:xfrm>
            <a:off x="3610662" y="2012313"/>
            <a:ext cx="1854526" cy="1224713"/>
          </a:xfrm>
          <a:prstGeom prst="rect">
            <a:avLst/>
          </a:prstGeom>
          <a:noFill/>
          <a:ln>
            <a:noFill/>
          </a:ln>
        </p:spPr>
      </p:pic>
      <p:pic>
        <p:nvPicPr>
          <p:cNvPr id="264" name="Google Shape;264;p30"/>
          <p:cNvPicPr preferRelativeResize="0"/>
          <p:nvPr/>
        </p:nvPicPr>
        <p:blipFill>
          <a:blip r:embed="rId5">
            <a:alphaModFix/>
          </a:blip>
          <a:stretch>
            <a:fillRect/>
          </a:stretch>
        </p:blipFill>
        <p:spPr>
          <a:xfrm>
            <a:off x="6645025" y="2012325"/>
            <a:ext cx="1854527" cy="1236351"/>
          </a:xfrm>
          <a:prstGeom prst="rect">
            <a:avLst/>
          </a:prstGeom>
          <a:noFill/>
          <a:ln>
            <a:noFill/>
          </a:ln>
        </p:spPr>
      </p:pic>
      <p:sp>
        <p:nvSpPr>
          <p:cNvPr id="265" name="Google Shape;265;p30"/>
          <p:cNvSpPr txBox="1">
            <a:spLocks noGrp="1"/>
          </p:cNvSpPr>
          <p:nvPr>
            <p:ph type="body" idx="1"/>
          </p:nvPr>
        </p:nvSpPr>
        <p:spPr>
          <a:xfrm>
            <a:off x="311700" y="987100"/>
            <a:ext cx="8520600" cy="3354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 </a:t>
            </a:r>
            <a:endParaRPr/>
          </a:p>
        </p:txBody>
      </p:sp>
      <p:sp>
        <p:nvSpPr>
          <p:cNvPr id="266" name="Google Shape;266;p30"/>
          <p:cNvSpPr txBox="1">
            <a:spLocks noGrp="1"/>
          </p:cNvSpPr>
          <p:nvPr>
            <p:ph type="body" idx="1"/>
          </p:nvPr>
        </p:nvSpPr>
        <p:spPr>
          <a:xfrm>
            <a:off x="3610650" y="3237025"/>
            <a:ext cx="1854600" cy="102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Illinois</a:t>
            </a:r>
            <a:endParaRPr/>
          </a:p>
        </p:txBody>
      </p:sp>
      <p:sp>
        <p:nvSpPr>
          <p:cNvPr id="267" name="Google Shape;267;p30"/>
          <p:cNvSpPr txBox="1">
            <a:spLocks noGrp="1"/>
          </p:cNvSpPr>
          <p:nvPr>
            <p:ph type="body" idx="1"/>
          </p:nvPr>
        </p:nvSpPr>
        <p:spPr>
          <a:xfrm>
            <a:off x="6645025" y="3242850"/>
            <a:ext cx="1854600" cy="102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Florida</a:t>
            </a:r>
            <a:endParaRPr/>
          </a:p>
        </p:txBody>
      </p:sp>
      <p:sp>
        <p:nvSpPr>
          <p:cNvPr id="268" name="Google Shape;268;p30"/>
          <p:cNvSpPr/>
          <p:nvPr/>
        </p:nvSpPr>
        <p:spPr>
          <a:xfrm>
            <a:off x="55950" y="1320525"/>
            <a:ext cx="9056400" cy="27432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txBox="1">
            <a:spLocks noGrp="1"/>
          </p:cNvSpPr>
          <p:nvPr>
            <p:ph type="body" idx="1"/>
          </p:nvPr>
        </p:nvSpPr>
        <p:spPr>
          <a:xfrm>
            <a:off x="1759350" y="4237025"/>
            <a:ext cx="5649600" cy="61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What do these three states have in common?</a:t>
            </a:r>
            <a:endParaRPr/>
          </a:p>
        </p:txBody>
      </p:sp>
      <p:sp>
        <p:nvSpPr>
          <p:cNvPr id="270" name="Google Shape;270;p30"/>
          <p:cNvSpPr txBox="1">
            <a:spLocks noGrp="1"/>
          </p:cNvSpPr>
          <p:nvPr>
            <p:ph type="body" idx="1"/>
          </p:nvPr>
        </p:nvSpPr>
        <p:spPr>
          <a:xfrm>
            <a:off x="736850" y="3144475"/>
            <a:ext cx="1694100" cy="102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Colorado</a:t>
            </a:r>
            <a:endParaRPr/>
          </a:p>
        </p:txBody>
      </p:sp>
      <p:sp>
        <p:nvSpPr>
          <p:cNvPr id="271" name="Google Shape;271;p30"/>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 Research</a:t>
            </a:r>
            <a:endParaRPr/>
          </a:p>
        </p:txBody>
      </p:sp>
      <p:sp>
        <p:nvSpPr>
          <p:cNvPr id="272" name="Google Shape;272;p30"/>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1"/>
          <p:cNvPicPr preferRelativeResize="0"/>
          <p:nvPr/>
        </p:nvPicPr>
        <p:blipFill>
          <a:blip r:embed="rId3">
            <a:alphaModFix/>
          </a:blip>
          <a:stretch>
            <a:fillRect/>
          </a:stretch>
        </p:blipFill>
        <p:spPr>
          <a:xfrm>
            <a:off x="3289038" y="1592450"/>
            <a:ext cx="2565925" cy="2565925"/>
          </a:xfrm>
          <a:prstGeom prst="rect">
            <a:avLst/>
          </a:prstGeom>
          <a:noFill/>
          <a:ln>
            <a:noFill/>
          </a:ln>
        </p:spPr>
      </p:pic>
      <p:sp>
        <p:nvSpPr>
          <p:cNvPr id="278" name="Google Shape;278;p31"/>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 Research</a:t>
            </a:r>
            <a:endParaRPr/>
          </a:p>
        </p:txBody>
      </p:sp>
      <p:sp>
        <p:nvSpPr>
          <p:cNvPr id="279" name="Google Shape;279;p31"/>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body" idx="1"/>
          </p:nvPr>
        </p:nvSpPr>
        <p:spPr>
          <a:xfrm>
            <a:off x="311700" y="987100"/>
            <a:ext cx="8520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accent1"/>
                </a:solidFill>
              </a:rPr>
              <a:t>Colorado</a:t>
            </a:r>
            <a:endParaRPr sz="1800" b="1">
              <a:solidFill>
                <a:schemeClr val="accent1"/>
              </a:solidFill>
            </a:endParaRPr>
          </a:p>
          <a:p>
            <a:pPr marL="457200" lvl="0" indent="-317500" algn="l" rtl="0">
              <a:spcBef>
                <a:spcPts val="1600"/>
              </a:spcBef>
              <a:spcAft>
                <a:spcPts val="0"/>
              </a:spcAft>
              <a:buSzPts val="1400"/>
              <a:buChar char="●"/>
            </a:pPr>
            <a:r>
              <a:rPr lang="en" sz="1400"/>
              <a:t>Implemented mandatory statewide SAT testing</a:t>
            </a:r>
            <a:endParaRPr sz="1400"/>
          </a:p>
          <a:p>
            <a:pPr marL="914400" lvl="1" indent="-317500" algn="l" rtl="0">
              <a:spcBef>
                <a:spcPts val="0"/>
              </a:spcBef>
              <a:spcAft>
                <a:spcPts val="0"/>
              </a:spcAft>
              <a:buSzPts val="1400"/>
              <a:buChar char="○"/>
            </a:pPr>
            <a:r>
              <a:rPr lang="en" sz="1100" u="sng">
                <a:solidFill>
                  <a:schemeClr val="hlink"/>
                </a:solidFill>
                <a:latin typeface="Arial"/>
                <a:ea typeface="Arial"/>
                <a:cs typeface="Arial"/>
                <a:sym typeface="Arial"/>
                <a:hlinkClick r:id="rId3"/>
              </a:rPr>
              <a:t>https://www.denverpost.com/2017/03/06/colorado-juniors-sat-college-exam/</a:t>
            </a:r>
            <a:endParaRPr sz="1400"/>
          </a:p>
          <a:p>
            <a:pPr marL="0" lvl="0" indent="0" algn="l" rtl="0">
              <a:spcBef>
                <a:spcPts val="1600"/>
              </a:spcBef>
              <a:spcAft>
                <a:spcPts val="0"/>
              </a:spcAft>
              <a:buNone/>
            </a:pPr>
            <a:r>
              <a:rPr lang="en" sz="1800" b="1">
                <a:solidFill>
                  <a:schemeClr val="accent1"/>
                </a:solidFill>
              </a:rPr>
              <a:t>Illinois</a:t>
            </a:r>
            <a:endParaRPr sz="1400" b="1">
              <a:solidFill>
                <a:schemeClr val="accent1"/>
              </a:solidFill>
            </a:endParaRPr>
          </a:p>
          <a:p>
            <a:pPr marL="457200" lvl="0" indent="-317500" algn="l" rtl="0">
              <a:spcBef>
                <a:spcPts val="1600"/>
              </a:spcBef>
              <a:spcAft>
                <a:spcPts val="0"/>
              </a:spcAft>
              <a:buSzPts val="1400"/>
              <a:buChar char="●"/>
            </a:pPr>
            <a:r>
              <a:rPr lang="en" sz="1400"/>
              <a:t>Implemented mandatory statewide SAT testing</a:t>
            </a:r>
            <a:endParaRPr sz="1400"/>
          </a:p>
          <a:p>
            <a:pPr marL="1371600" lvl="1" indent="-317500" algn="l" rtl="0">
              <a:spcBef>
                <a:spcPts val="0"/>
              </a:spcBef>
              <a:spcAft>
                <a:spcPts val="0"/>
              </a:spcAft>
              <a:buSzPts val="1400"/>
              <a:buChar char="○"/>
            </a:pPr>
            <a:r>
              <a:rPr lang="en" sz="1100" u="sng">
                <a:solidFill>
                  <a:schemeClr val="hlink"/>
                </a:solidFill>
                <a:latin typeface="Arial"/>
                <a:ea typeface="Arial"/>
                <a:cs typeface="Arial"/>
                <a:sym typeface="Arial"/>
                <a:hlinkClick r:id="rId4"/>
              </a:rPr>
              <a:t>https://www.chicagotribune.com/news/ct-illinois-chooses-sat-met-20160211-story.html</a:t>
            </a:r>
            <a:endParaRPr sz="1400"/>
          </a:p>
          <a:p>
            <a:pPr marL="0" lvl="0" indent="0" algn="l" rtl="0">
              <a:spcBef>
                <a:spcPts val="1600"/>
              </a:spcBef>
              <a:spcAft>
                <a:spcPts val="0"/>
              </a:spcAft>
              <a:buNone/>
            </a:pPr>
            <a:r>
              <a:rPr lang="en" sz="1800" b="1">
                <a:solidFill>
                  <a:schemeClr val="accent1"/>
                </a:solidFill>
              </a:rPr>
              <a:t>Florida</a:t>
            </a:r>
            <a:endParaRPr sz="1800" b="1">
              <a:solidFill>
                <a:schemeClr val="accent1"/>
              </a:solidFill>
            </a:endParaRPr>
          </a:p>
          <a:p>
            <a:pPr marL="457200" lvl="0" indent="-317500" algn="l" rtl="0">
              <a:spcBef>
                <a:spcPts val="1600"/>
              </a:spcBef>
              <a:spcAft>
                <a:spcPts val="0"/>
              </a:spcAft>
              <a:buSzPts val="1400"/>
              <a:buChar char="●"/>
            </a:pPr>
            <a:r>
              <a:rPr lang="en" sz="1400"/>
              <a:t>Free “school day” event</a:t>
            </a:r>
            <a:endParaRPr sz="1400"/>
          </a:p>
          <a:p>
            <a:pPr marL="914400" lvl="1" indent="-317500" algn="l" rtl="0">
              <a:spcBef>
                <a:spcPts val="0"/>
              </a:spcBef>
              <a:spcAft>
                <a:spcPts val="0"/>
              </a:spcAft>
              <a:buSzPts val="1400"/>
              <a:buChar char="○"/>
            </a:pPr>
            <a:r>
              <a:rPr lang="en" sz="1100" u="sng">
                <a:solidFill>
                  <a:schemeClr val="hlink"/>
                </a:solidFill>
                <a:latin typeface="Arial"/>
                <a:ea typeface="Arial"/>
                <a:cs typeface="Arial"/>
                <a:sym typeface="Arial"/>
                <a:hlinkClick r:id="rId5"/>
              </a:rPr>
              <a:t>https://www.orlandosentinel.com/news/education/os-ne-act-sat-florida-scores-20181024-story.html</a:t>
            </a:r>
            <a:endParaRPr sz="1400"/>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85" name="Google Shape;285;p32"/>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 Research</a:t>
            </a:r>
            <a:endParaRPr/>
          </a:p>
        </p:txBody>
      </p:sp>
      <p:sp>
        <p:nvSpPr>
          <p:cNvPr id="286" name="Google Shape;286;p32"/>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3"/>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Takeaways</a:t>
            </a:r>
            <a:endParaRPr/>
          </a:p>
        </p:txBody>
      </p:sp>
      <p:sp>
        <p:nvSpPr>
          <p:cNvPr id="292" name="Google Shape;292;p33"/>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What have we learnt from our data analysis?</a:t>
            </a:r>
            <a:endParaRPr/>
          </a:p>
        </p:txBody>
      </p:sp>
      <p:sp>
        <p:nvSpPr>
          <p:cNvPr id="293" name="Google Shape;293;p33"/>
          <p:cNvSpPr/>
          <p:nvPr/>
        </p:nvSpPr>
        <p:spPr>
          <a:xfrm>
            <a:off x="428625" y="1181100"/>
            <a:ext cx="419100" cy="41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rgbClr val="FFFFFF"/>
                </a:solidFill>
              </a:rPr>
              <a:t>1</a:t>
            </a:r>
            <a:endParaRPr sz="1500" b="1">
              <a:solidFill>
                <a:srgbClr val="FFFFFF"/>
              </a:solidFill>
            </a:endParaRPr>
          </a:p>
        </p:txBody>
      </p:sp>
      <p:sp>
        <p:nvSpPr>
          <p:cNvPr id="294" name="Google Shape;294;p33"/>
          <p:cNvSpPr/>
          <p:nvPr/>
        </p:nvSpPr>
        <p:spPr>
          <a:xfrm>
            <a:off x="428625" y="2085975"/>
            <a:ext cx="419100" cy="41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rgbClr val="FFFFFF"/>
                </a:solidFill>
              </a:rPr>
              <a:t>2</a:t>
            </a:r>
            <a:endParaRPr sz="1500" b="1">
              <a:solidFill>
                <a:srgbClr val="FFFFFF"/>
              </a:solidFill>
            </a:endParaRPr>
          </a:p>
        </p:txBody>
      </p:sp>
      <p:sp>
        <p:nvSpPr>
          <p:cNvPr id="295" name="Google Shape;295;p33"/>
          <p:cNvSpPr/>
          <p:nvPr/>
        </p:nvSpPr>
        <p:spPr>
          <a:xfrm>
            <a:off x="428625" y="2990850"/>
            <a:ext cx="419100" cy="41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rgbClr val="FFFFFF"/>
                </a:solidFill>
              </a:rPr>
              <a:t>3</a:t>
            </a:r>
            <a:endParaRPr sz="1500" b="1">
              <a:solidFill>
                <a:srgbClr val="FFFFFF"/>
              </a:solidFill>
            </a:endParaRPr>
          </a:p>
        </p:txBody>
      </p:sp>
      <p:sp>
        <p:nvSpPr>
          <p:cNvPr id="296" name="Google Shape;296;p33"/>
          <p:cNvSpPr/>
          <p:nvPr/>
        </p:nvSpPr>
        <p:spPr>
          <a:xfrm>
            <a:off x="428625" y="3895725"/>
            <a:ext cx="419100" cy="4191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rgbClr val="FFFFFF"/>
                </a:solidFill>
              </a:rPr>
              <a:t>4</a:t>
            </a:r>
            <a:endParaRPr sz="1500" b="1">
              <a:solidFill>
                <a:srgbClr val="FFFFFF"/>
              </a:solidFill>
            </a:endParaRPr>
          </a:p>
        </p:txBody>
      </p:sp>
      <p:sp>
        <p:nvSpPr>
          <p:cNvPr id="297" name="Google Shape;297;p33"/>
          <p:cNvSpPr txBox="1"/>
          <p:nvPr/>
        </p:nvSpPr>
        <p:spPr>
          <a:xfrm>
            <a:off x="1104900" y="1096800"/>
            <a:ext cx="34956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1"/>
                </a:solidFill>
                <a:latin typeface="Open Sans"/>
                <a:ea typeface="Open Sans"/>
                <a:cs typeface="Open Sans"/>
                <a:sym typeface="Open Sans"/>
              </a:rPr>
              <a:t>High Participation in SAT</a:t>
            </a:r>
            <a:endParaRPr sz="1700" b="1">
              <a:solidFill>
                <a:schemeClr val="accent1"/>
              </a:solidFill>
              <a:latin typeface="Open Sans"/>
              <a:ea typeface="Open Sans"/>
              <a:cs typeface="Open Sans"/>
              <a:sym typeface="Open Sans"/>
            </a:endParaRPr>
          </a:p>
        </p:txBody>
      </p:sp>
      <p:sp>
        <p:nvSpPr>
          <p:cNvPr id="298" name="Google Shape;298;p33"/>
          <p:cNvSpPr txBox="1"/>
          <p:nvPr/>
        </p:nvSpPr>
        <p:spPr>
          <a:xfrm>
            <a:off x="1104900" y="3017463"/>
            <a:ext cx="24384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1"/>
                </a:solidFill>
                <a:latin typeface="Open Sans"/>
                <a:ea typeface="Open Sans"/>
                <a:cs typeface="Open Sans"/>
                <a:sym typeface="Open Sans"/>
              </a:rPr>
              <a:t>Popularity of SAT</a:t>
            </a:r>
            <a:endParaRPr sz="1700" b="1">
              <a:solidFill>
                <a:schemeClr val="accent1"/>
              </a:solidFill>
              <a:latin typeface="Open Sans"/>
              <a:ea typeface="Open Sans"/>
              <a:cs typeface="Open Sans"/>
              <a:sym typeface="Open Sans"/>
            </a:endParaRPr>
          </a:p>
        </p:txBody>
      </p:sp>
      <p:sp>
        <p:nvSpPr>
          <p:cNvPr id="299" name="Google Shape;299;p33"/>
          <p:cNvSpPr txBox="1"/>
          <p:nvPr/>
        </p:nvSpPr>
        <p:spPr>
          <a:xfrm>
            <a:off x="5495925" y="2106788"/>
            <a:ext cx="2438400" cy="58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700" b="1">
                <a:solidFill>
                  <a:schemeClr val="accent1"/>
                </a:solidFill>
                <a:latin typeface="Open Sans"/>
                <a:ea typeface="Open Sans"/>
                <a:cs typeface="Open Sans"/>
                <a:sym typeface="Open Sans"/>
              </a:rPr>
              <a:t>Low Scores</a:t>
            </a:r>
            <a:endParaRPr sz="1700" b="1">
              <a:solidFill>
                <a:schemeClr val="accent1"/>
              </a:solidFill>
              <a:latin typeface="Open Sans"/>
              <a:ea typeface="Open Sans"/>
              <a:cs typeface="Open Sans"/>
              <a:sym typeface="Open Sans"/>
            </a:endParaRPr>
          </a:p>
        </p:txBody>
      </p:sp>
      <p:sp>
        <p:nvSpPr>
          <p:cNvPr id="300" name="Google Shape;300;p33"/>
          <p:cNvSpPr txBox="1"/>
          <p:nvPr/>
        </p:nvSpPr>
        <p:spPr>
          <a:xfrm>
            <a:off x="1104900" y="2045188"/>
            <a:ext cx="24384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1"/>
                </a:solidFill>
                <a:latin typeface="Open Sans"/>
                <a:ea typeface="Open Sans"/>
                <a:cs typeface="Open Sans"/>
                <a:sym typeface="Open Sans"/>
              </a:rPr>
              <a:t>High Participation</a:t>
            </a:r>
            <a:endParaRPr sz="1700" b="1">
              <a:solidFill>
                <a:schemeClr val="accent1"/>
              </a:solidFill>
              <a:latin typeface="Open Sans"/>
              <a:ea typeface="Open Sans"/>
              <a:cs typeface="Open Sans"/>
              <a:sym typeface="Open Sans"/>
            </a:endParaRPr>
          </a:p>
        </p:txBody>
      </p:sp>
      <p:sp>
        <p:nvSpPr>
          <p:cNvPr id="301" name="Google Shape;301;p33"/>
          <p:cNvSpPr txBox="1"/>
          <p:nvPr/>
        </p:nvSpPr>
        <p:spPr>
          <a:xfrm>
            <a:off x="5495925" y="1181100"/>
            <a:ext cx="3048300" cy="587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700" b="1">
                <a:solidFill>
                  <a:schemeClr val="accent1"/>
                </a:solidFill>
                <a:latin typeface="Open Sans"/>
                <a:ea typeface="Open Sans"/>
                <a:cs typeface="Open Sans"/>
                <a:sym typeface="Open Sans"/>
              </a:rPr>
              <a:t>Low Participation in ACT</a:t>
            </a:r>
            <a:endParaRPr sz="1700" b="1">
              <a:solidFill>
                <a:schemeClr val="accent1"/>
              </a:solidFill>
              <a:latin typeface="Open Sans"/>
              <a:ea typeface="Open Sans"/>
              <a:cs typeface="Open Sans"/>
              <a:sym typeface="Open Sans"/>
            </a:endParaRPr>
          </a:p>
        </p:txBody>
      </p:sp>
      <p:sp>
        <p:nvSpPr>
          <p:cNvPr id="302" name="Google Shape;302;p33"/>
          <p:cNvSpPr txBox="1"/>
          <p:nvPr/>
        </p:nvSpPr>
        <p:spPr>
          <a:xfrm>
            <a:off x="1104900" y="3303300"/>
            <a:ext cx="25908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1"/>
                </a:solidFill>
                <a:latin typeface="Open Sans"/>
                <a:ea typeface="Open Sans"/>
                <a:cs typeface="Open Sans"/>
                <a:sym typeface="Open Sans"/>
              </a:rPr>
              <a:t>Popularity of ACT</a:t>
            </a:r>
            <a:endParaRPr sz="1700" b="1">
              <a:solidFill>
                <a:schemeClr val="accent1"/>
              </a:solidFill>
              <a:latin typeface="Open Sans"/>
              <a:ea typeface="Open Sans"/>
              <a:cs typeface="Open Sans"/>
              <a:sym typeface="Open Sans"/>
            </a:endParaRPr>
          </a:p>
        </p:txBody>
      </p:sp>
      <p:sp>
        <p:nvSpPr>
          <p:cNvPr id="303" name="Google Shape;303;p33"/>
          <p:cNvSpPr txBox="1"/>
          <p:nvPr/>
        </p:nvSpPr>
        <p:spPr>
          <a:xfrm>
            <a:off x="5495925" y="3414070"/>
            <a:ext cx="2438400" cy="36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700" b="1">
                <a:solidFill>
                  <a:schemeClr val="accent1"/>
                </a:solidFill>
                <a:latin typeface="Open Sans"/>
                <a:ea typeface="Open Sans"/>
                <a:cs typeface="Open Sans"/>
                <a:sym typeface="Open Sans"/>
              </a:rPr>
              <a:t>Inland States</a:t>
            </a:r>
            <a:endParaRPr sz="1700" b="1">
              <a:solidFill>
                <a:schemeClr val="accent1"/>
              </a:solidFill>
              <a:latin typeface="Open Sans"/>
              <a:ea typeface="Open Sans"/>
              <a:cs typeface="Open Sans"/>
              <a:sym typeface="Open Sans"/>
            </a:endParaRPr>
          </a:p>
        </p:txBody>
      </p:sp>
      <p:sp>
        <p:nvSpPr>
          <p:cNvPr id="304" name="Google Shape;304;p33"/>
          <p:cNvSpPr txBox="1"/>
          <p:nvPr/>
        </p:nvSpPr>
        <p:spPr>
          <a:xfrm>
            <a:off x="5495925" y="3118193"/>
            <a:ext cx="2438400" cy="252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700" b="1">
                <a:solidFill>
                  <a:schemeClr val="accent1"/>
                </a:solidFill>
                <a:latin typeface="Open Sans"/>
                <a:ea typeface="Open Sans"/>
                <a:cs typeface="Open Sans"/>
                <a:sym typeface="Open Sans"/>
              </a:rPr>
              <a:t>Coastal States</a:t>
            </a:r>
            <a:endParaRPr sz="1700" b="1">
              <a:solidFill>
                <a:schemeClr val="accent1"/>
              </a:solidFill>
              <a:latin typeface="Open Sans"/>
              <a:ea typeface="Open Sans"/>
              <a:cs typeface="Open Sans"/>
              <a:sym typeface="Open Sans"/>
            </a:endParaRPr>
          </a:p>
        </p:txBody>
      </p:sp>
      <p:sp>
        <p:nvSpPr>
          <p:cNvPr id="305" name="Google Shape;305;p33"/>
          <p:cNvSpPr txBox="1"/>
          <p:nvPr/>
        </p:nvSpPr>
        <p:spPr>
          <a:xfrm>
            <a:off x="1104900" y="3846825"/>
            <a:ext cx="41529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accent1"/>
                </a:solidFill>
                <a:latin typeface="Open Sans"/>
                <a:ea typeface="Open Sans"/>
                <a:cs typeface="Open Sans"/>
                <a:sym typeface="Open Sans"/>
              </a:rPr>
              <a:t>Key drivers for recent growth:</a:t>
            </a:r>
            <a:endParaRPr sz="1700" b="1">
              <a:solidFill>
                <a:schemeClr val="accent1"/>
              </a:solidFill>
              <a:latin typeface="Open Sans"/>
              <a:ea typeface="Open Sans"/>
              <a:cs typeface="Open Sans"/>
              <a:sym typeface="Open Sans"/>
            </a:endParaRPr>
          </a:p>
        </p:txBody>
      </p:sp>
      <p:sp>
        <p:nvSpPr>
          <p:cNvPr id="306" name="Google Shape;306;p33"/>
          <p:cNvSpPr txBox="1"/>
          <p:nvPr/>
        </p:nvSpPr>
        <p:spPr>
          <a:xfrm>
            <a:off x="1200150" y="4255100"/>
            <a:ext cx="6229200" cy="587700"/>
          </a:xfrm>
          <a:prstGeom prst="rect">
            <a:avLst/>
          </a:prstGeom>
          <a:noFill/>
          <a:ln>
            <a:noFill/>
          </a:ln>
        </p:spPr>
        <p:txBody>
          <a:bodyPr spcFirstLastPara="1" wrap="square" lIns="0" tIns="0" rIns="0" bIns="0" anchor="t" anchorCtr="0">
            <a:noAutofit/>
          </a:bodyPr>
          <a:lstStyle/>
          <a:p>
            <a:pPr marL="457200" lvl="0" indent="-336550" algn="l" rtl="0">
              <a:spcBef>
                <a:spcPts val="0"/>
              </a:spcBef>
              <a:spcAft>
                <a:spcPts val="0"/>
              </a:spcAft>
              <a:buClr>
                <a:schemeClr val="accent1"/>
              </a:buClr>
              <a:buSzPts val="1700"/>
              <a:buFont typeface="Open Sans"/>
              <a:buAutoNum type="arabicPeriod"/>
            </a:pPr>
            <a:r>
              <a:rPr lang="en" sz="1700">
                <a:solidFill>
                  <a:schemeClr val="accent1"/>
                </a:solidFill>
                <a:latin typeface="Open Sans"/>
                <a:ea typeface="Open Sans"/>
                <a:cs typeface="Open Sans"/>
                <a:sym typeface="Open Sans"/>
              </a:rPr>
              <a:t>State Sponsorship</a:t>
            </a:r>
            <a:endParaRPr sz="1700">
              <a:solidFill>
                <a:schemeClr val="accent1"/>
              </a:solidFill>
              <a:latin typeface="Open Sans"/>
              <a:ea typeface="Open Sans"/>
              <a:cs typeface="Open Sans"/>
              <a:sym typeface="Open Sans"/>
            </a:endParaRPr>
          </a:p>
          <a:p>
            <a:pPr marL="457200" lvl="0" indent="-336550" algn="l" rtl="0">
              <a:spcBef>
                <a:spcPts val="0"/>
              </a:spcBef>
              <a:spcAft>
                <a:spcPts val="0"/>
              </a:spcAft>
              <a:buClr>
                <a:schemeClr val="accent1"/>
              </a:buClr>
              <a:buSzPts val="1700"/>
              <a:buFont typeface="Open Sans"/>
              <a:buAutoNum type="arabicPeriod"/>
            </a:pPr>
            <a:r>
              <a:rPr lang="en" sz="1700">
                <a:solidFill>
                  <a:schemeClr val="accent1"/>
                </a:solidFill>
                <a:latin typeface="Open Sans"/>
                <a:ea typeface="Open Sans"/>
                <a:cs typeface="Open Sans"/>
                <a:sym typeface="Open Sans"/>
              </a:rPr>
              <a:t>School’s Realisation of the value of SAT examination </a:t>
            </a:r>
            <a:endParaRPr sz="1700">
              <a:solidFill>
                <a:schemeClr val="accent1"/>
              </a:solidFill>
              <a:latin typeface="Open Sans"/>
              <a:ea typeface="Open Sans"/>
              <a:cs typeface="Open Sans"/>
              <a:sym typeface="Open Sans"/>
            </a:endParaRPr>
          </a:p>
        </p:txBody>
      </p:sp>
      <p:sp>
        <p:nvSpPr>
          <p:cNvPr id="307" name="Google Shape;307;p33"/>
          <p:cNvSpPr/>
          <p:nvPr/>
        </p:nvSpPr>
        <p:spPr>
          <a:xfrm>
            <a:off x="4124175" y="1233550"/>
            <a:ext cx="1162200" cy="209400"/>
          </a:xfrm>
          <a:prstGeom prst="leftRightArrow">
            <a:avLst>
              <a:gd name="adj1" fmla="val 50000"/>
              <a:gd name="adj2" fmla="val 50000"/>
            </a:avLst>
          </a:prstGeom>
          <a:solidFill>
            <a:schemeClr val="accent1"/>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08" name="Google Shape;308;p33"/>
          <p:cNvSpPr/>
          <p:nvPr/>
        </p:nvSpPr>
        <p:spPr>
          <a:xfrm>
            <a:off x="3400425" y="2158150"/>
            <a:ext cx="1785900" cy="209400"/>
          </a:xfrm>
          <a:prstGeom prst="lef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3557588" y="3127713"/>
            <a:ext cx="1628700" cy="2529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p:nvPr/>
        </p:nvSpPr>
        <p:spPr>
          <a:xfrm>
            <a:off x="3557588" y="3413538"/>
            <a:ext cx="1628700" cy="2529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B9D5-6693-1B4B-8B5C-76B3108C492D}"/>
              </a:ext>
            </a:extLst>
          </p:cNvPr>
          <p:cNvSpPr>
            <a:spLocks noGrp="1"/>
          </p:cNvSpPr>
          <p:nvPr>
            <p:ph type="title"/>
          </p:nvPr>
        </p:nvSpPr>
        <p:spPr/>
        <p:txBody>
          <a:bodyPr/>
          <a:lstStyle/>
          <a:p>
            <a:r>
              <a:rPr lang="en-US" dirty="0"/>
              <a:t>Recommendations</a:t>
            </a:r>
          </a:p>
        </p:txBody>
      </p:sp>
      <p:sp>
        <p:nvSpPr>
          <p:cNvPr id="4" name="Title 3">
            <a:extLst>
              <a:ext uri="{FF2B5EF4-FFF2-40B4-BE49-F238E27FC236}">
                <a16:creationId xmlns:a16="http://schemas.microsoft.com/office/drawing/2014/main" id="{4278F55D-6F62-6349-A5F2-5555081E9660}"/>
              </a:ext>
            </a:extLst>
          </p:cNvPr>
          <p:cNvSpPr>
            <a:spLocks noGrp="1"/>
          </p:cNvSpPr>
          <p:nvPr>
            <p:ph type="title" idx="2"/>
          </p:nvPr>
        </p:nvSpPr>
        <p:spPr/>
        <p:txBody>
          <a:bodyPr/>
          <a:lstStyle/>
          <a:p>
            <a:r>
              <a:rPr lang="en-US" dirty="0"/>
              <a:t>What are our key criterions for choosing the state of interest?</a:t>
            </a:r>
            <a:endParaRPr lang="en-US" b="1" dirty="0"/>
          </a:p>
        </p:txBody>
      </p:sp>
      <p:grpSp>
        <p:nvGrpSpPr>
          <p:cNvPr id="3" name="Group 2">
            <a:extLst>
              <a:ext uri="{FF2B5EF4-FFF2-40B4-BE49-F238E27FC236}">
                <a16:creationId xmlns:a16="http://schemas.microsoft.com/office/drawing/2014/main" id="{0CEA788D-5301-1645-A537-AF0FC5CCAF9C}"/>
              </a:ext>
            </a:extLst>
          </p:cNvPr>
          <p:cNvGrpSpPr/>
          <p:nvPr/>
        </p:nvGrpSpPr>
        <p:grpSpPr>
          <a:xfrm>
            <a:off x="440640" y="1040900"/>
            <a:ext cx="5038386" cy="904790"/>
            <a:chOff x="566001" y="1142450"/>
            <a:chExt cx="5038386" cy="904790"/>
          </a:xfrm>
        </p:grpSpPr>
        <p:sp>
          <p:nvSpPr>
            <p:cNvPr id="6" name="Oval 5">
              <a:extLst>
                <a:ext uri="{FF2B5EF4-FFF2-40B4-BE49-F238E27FC236}">
                  <a16:creationId xmlns:a16="http://schemas.microsoft.com/office/drawing/2014/main" id="{B406E18D-CADD-CF4E-A62E-71CF8CBDDE98}"/>
                </a:ext>
              </a:extLst>
            </p:cNvPr>
            <p:cNvSpPr/>
            <p:nvPr/>
          </p:nvSpPr>
          <p:spPr>
            <a:xfrm>
              <a:off x="566001" y="1339425"/>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10" name="Google Shape;297;p33">
              <a:extLst>
                <a:ext uri="{FF2B5EF4-FFF2-40B4-BE49-F238E27FC236}">
                  <a16:creationId xmlns:a16="http://schemas.microsoft.com/office/drawing/2014/main" id="{E719492E-6F5D-9940-8E23-DFBEDF85113B}"/>
                </a:ext>
              </a:extLst>
            </p:cNvPr>
            <p:cNvSpPr txBox="1"/>
            <p:nvPr/>
          </p:nvSpPr>
          <p:spPr>
            <a:xfrm>
              <a:off x="854177" y="1142450"/>
              <a:ext cx="34956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No ACT mandatory testing</a:t>
              </a:r>
              <a:endParaRPr sz="1700" b="1" dirty="0">
                <a:solidFill>
                  <a:schemeClr val="accent1"/>
                </a:solidFill>
                <a:latin typeface="Open Sans"/>
                <a:ea typeface="Open Sans"/>
                <a:cs typeface="Open Sans"/>
                <a:sym typeface="Open Sans"/>
              </a:endParaRPr>
            </a:p>
          </p:txBody>
        </p:sp>
        <p:sp>
          <p:nvSpPr>
            <p:cNvPr id="15" name="Google Shape;297;p33">
              <a:extLst>
                <a:ext uri="{FF2B5EF4-FFF2-40B4-BE49-F238E27FC236}">
                  <a16:creationId xmlns:a16="http://schemas.microsoft.com/office/drawing/2014/main" id="{4CB3E4C6-EC67-E547-8C23-F5941D98844B}"/>
                </a:ext>
              </a:extLst>
            </p:cNvPr>
            <p:cNvSpPr txBox="1"/>
            <p:nvPr/>
          </p:nvSpPr>
          <p:spPr>
            <a:xfrm>
              <a:off x="854177" y="1459540"/>
              <a:ext cx="475021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accent1"/>
                  </a:solidFill>
                  <a:latin typeface="Open Sans"/>
                  <a:ea typeface="Open Sans"/>
                  <a:cs typeface="Open Sans"/>
                  <a:sym typeface="Open Sans"/>
                </a:rPr>
                <a:t>No existing contract with state as this drastically depresses SAT participation</a:t>
              </a:r>
              <a:endParaRPr sz="1000" dirty="0">
                <a:solidFill>
                  <a:schemeClr val="accent1"/>
                </a:solidFill>
                <a:latin typeface="Open Sans"/>
                <a:ea typeface="Open Sans"/>
                <a:cs typeface="Open Sans"/>
                <a:sym typeface="Open Sans"/>
              </a:endParaRPr>
            </a:p>
          </p:txBody>
        </p:sp>
      </p:grpSp>
      <p:grpSp>
        <p:nvGrpSpPr>
          <p:cNvPr id="20" name="Group 19">
            <a:extLst>
              <a:ext uri="{FF2B5EF4-FFF2-40B4-BE49-F238E27FC236}">
                <a16:creationId xmlns:a16="http://schemas.microsoft.com/office/drawing/2014/main" id="{848CB0F9-6850-7C44-A0A2-10B58FF76B6F}"/>
              </a:ext>
            </a:extLst>
          </p:cNvPr>
          <p:cNvGrpSpPr/>
          <p:nvPr/>
        </p:nvGrpSpPr>
        <p:grpSpPr>
          <a:xfrm>
            <a:off x="440640" y="1803706"/>
            <a:ext cx="4727228" cy="912165"/>
            <a:chOff x="566001" y="1879869"/>
            <a:chExt cx="4727228" cy="912165"/>
          </a:xfrm>
        </p:grpSpPr>
        <p:sp>
          <p:nvSpPr>
            <p:cNvPr id="7" name="Oval 6">
              <a:extLst>
                <a:ext uri="{FF2B5EF4-FFF2-40B4-BE49-F238E27FC236}">
                  <a16:creationId xmlns:a16="http://schemas.microsoft.com/office/drawing/2014/main" id="{9A636C01-D2C0-AD41-A4BC-18D17A74C19B}"/>
                </a:ext>
              </a:extLst>
            </p:cNvPr>
            <p:cNvSpPr/>
            <p:nvPr/>
          </p:nvSpPr>
          <p:spPr>
            <a:xfrm>
              <a:off x="566001" y="2076844"/>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11" name="Google Shape;297;p33">
              <a:extLst>
                <a:ext uri="{FF2B5EF4-FFF2-40B4-BE49-F238E27FC236}">
                  <a16:creationId xmlns:a16="http://schemas.microsoft.com/office/drawing/2014/main" id="{2369FEA4-BE22-7B44-9BF2-2DFBE311B530}"/>
                </a:ext>
              </a:extLst>
            </p:cNvPr>
            <p:cNvSpPr txBox="1"/>
            <p:nvPr/>
          </p:nvSpPr>
          <p:spPr>
            <a:xfrm>
              <a:off x="854176" y="1879869"/>
              <a:ext cx="4344629"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Mid - high ACT participation rate</a:t>
              </a:r>
              <a:endParaRPr sz="1700" b="1" dirty="0">
                <a:solidFill>
                  <a:schemeClr val="accent1"/>
                </a:solidFill>
                <a:latin typeface="Open Sans"/>
                <a:ea typeface="Open Sans"/>
                <a:cs typeface="Open Sans"/>
                <a:sym typeface="Open Sans"/>
              </a:endParaRPr>
            </a:p>
          </p:txBody>
        </p:sp>
        <p:sp>
          <p:nvSpPr>
            <p:cNvPr id="16" name="Google Shape;297;p33">
              <a:extLst>
                <a:ext uri="{FF2B5EF4-FFF2-40B4-BE49-F238E27FC236}">
                  <a16:creationId xmlns:a16="http://schemas.microsoft.com/office/drawing/2014/main" id="{C2110A95-6062-874A-8972-9137B5B3C496}"/>
                </a:ext>
              </a:extLst>
            </p:cNvPr>
            <p:cNvSpPr txBox="1"/>
            <p:nvPr/>
          </p:nvSpPr>
          <p:spPr>
            <a:xfrm>
              <a:off x="854177" y="2204334"/>
              <a:ext cx="4439052"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accent1"/>
                  </a:solidFill>
                  <a:latin typeface="Open Sans"/>
                  <a:ea typeface="Open Sans"/>
                  <a:cs typeface="Open Sans"/>
                  <a:sym typeface="Open Sans"/>
                </a:rPr>
                <a:t>Shows the examination culture amongst high school students and high schools in the state in taking college-entrance exams</a:t>
              </a:r>
              <a:endParaRPr sz="1000" dirty="0">
                <a:solidFill>
                  <a:schemeClr val="accent1"/>
                </a:solidFill>
                <a:latin typeface="Open Sans"/>
                <a:ea typeface="Open Sans"/>
                <a:cs typeface="Open Sans"/>
                <a:sym typeface="Open Sans"/>
              </a:endParaRPr>
            </a:p>
          </p:txBody>
        </p:sp>
      </p:grpSp>
      <p:grpSp>
        <p:nvGrpSpPr>
          <p:cNvPr id="21" name="Group 20">
            <a:extLst>
              <a:ext uri="{FF2B5EF4-FFF2-40B4-BE49-F238E27FC236}">
                <a16:creationId xmlns:a16="http://schemas.microsoft.com/office/drawing/2014/main" id="{76321DF2-7275-E24D-9BCD-8FBCD3232FB7}"/>
              </a:ext>
            </a:extLst>
          </p:cNvPr>
          <p:cNvGrpSpPr/>
          <p:nvPr/>
        </p:nvGrpSpPr>
        <p:grpSpPr>
          <a:xfrm>
            <a:off x="440641" y="2573887"/>
            <a:ext cx="4927771" cy="890043"/>
            <a:chOff x="566002" y="2609914"/>
            <a:chExt cx="4083179" cy="890043"/>
          </a:xfrm>
        </p:grpSpPr>
        <p:sp>
          <p:nvSpPr>
            <p:cNvPr id="5" name="Oval 4">
              <a:extLst>
                <a:ext uri="{FF2B5EF4-FFF2-40B4-BE49-F238E27FC236}">
                  <a16:creationId xmlns:a16="http://schemas.microsoft.com/office/drawing/2014/main" id="{56254C83-738C-5449-AD78-A26D66588C8F}"/>
                </a:ext>
              </a:extLst>
            </p:cNvPr>
            <p:cNvSpPr/>
            <p:nvPr/>
          </p:nvSpPr>
          <p:spPr>
            <a:xfrm>
              <a:off x="566002" y="2806889"/>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12" name="Google Shape;297;p33">
              <a:extLst>
                <a:ext uri="{FF2B5EF4-FFF2-40B4-BE49-F238E27FC236}">
                  <a16:creationId xmlns:a16="http://schemas.microsoft.com/office/drawing/2014/main" id="{10E46E00-34F2-E14F-B8DE-29C36EA5D111}"/>
                </a:ext>
              </a:extLst>
            </p:cNvPr>
            <p:cNvSpPr txBox="1"/>
            <p:nvPr/>
          </p:nvSpPr>
          <p:spPr>
            <a:xfrm>
              <a:off x="854177" y="2609914"/>
              <a:ext cx="34956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High ACT Composite Scores</a:t>
              </a:r>
              <a:endParaRPr sz="1700" b="1" dirty="0">
                <a:solidFill>
                  <a:schemeClr val="accent1"/>
                </a:solidFill>
                <a:latin typeface="Open Sans"/>
                <a:ea typeface="Open Sans"/>
                <a:cs typeface="Open Sans"/>
                <a:sym typeface="Open Sans"/>
              </a:endParaRPr>
            </a:p>
          </p:txBody>
        </p:sp>
        <p:sp>
          <p:nvSpPr>
            <p:cNvPr id="17" name="Google Shape;297;p33">
              <a:extLst>
                <a:ext uri="{FF2B5EF4-FFF2-40B4-BE49-F238E27FC236}">
                  <a16:creationId xmlns:a16="http://schemas.microsoft.com/office/drawing/2014/main" id="{1E6B31AB-6FE2-7443-845F-DE17BB200A02}"/>
                </a:ext>
              </a:extLst>
            </p:cNvPr>
            <p:cNvSpPr txBox="1"/>
            <p:nvPr/>
          </p:nvSpPr>
          <p:spPr>
            <a:xfrm>
              <a:off x="854176" y="2912257"/>
              <a:ext cx="3795005"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accent1"/>
                  </a:solidFill>
                  <a:latin typeface="Open Sans"/>
                  <a:ea typeface="Open Sans"/>
                  <a:cs typeface="Open Sans"/>
                  <a:sym typeface="Open Sans"/>
                </a:rPr>
                <a:t>Shows that the generate competency of students in the state is high. This is because SAT is concluded to be slightly tougher than the SAT to do well.</a:t>
              </a:r>
              <a:endParaRPr sz="1000" dirty="0">
                <a:solidFill>
                  <a:schemeClr val="accent1"/>
                </a:solidFill>
                <a:latin typeface="Open Sans"/>
                <a:ea typeface="Open Sans"/>
                <a:cs typeface="Open Sans"/>
                <a:sym typeface="Open Sans"/>
              </a:endParaRPr>
            </a:p>
          </p:txBody>
        </p:sp>
      </p:grpSp>
      <p:grpSp>
        <p:nvGrpSpPr>
          <p:cNvPr id="22" name="Group 21">
            <a:extLst>
              <a:ext uri="{FF2B5EF4-FFF2-40B4-BE49-F238E27FC236}">
                <a16:creationId xmlns:a16="http://schemas.microsoft.com/office/drawing/2014/main" id="{2647FC07-19E7-C04D-9A74-0ACCB2FF6F8E}"/>
              </a:ext>
            </a:extLst>
          </p:cNvPr>
          <p:cNvGrpSpPr/>
          <p:nvPr/>
        </p:nvGrpSpPr>
        <p:grpSpPr>
          <a:xfrm>
            <a:off x="440641" y="3321946"/>
            <a:ext cx="4780287" cy="904791"/>
            <a:chOff x="566002" y="3406327"/>
            <a:chExt cx="4780287" cy="904791"/>
          </a:xfrm>
        </p:grpSpPr>
        <p:sp>
          <p:nvSpPr>
            <p:cNvPr id="8" name="Oval 7">
              <a:extLst>
                <a:ext uri="{FF2B5EF4-FFF2-40B4-BE49-F238E27FC236}">
                  <a16:creationId xmlns:a16="http://schemas.microsoft.com/office/drawing/2014/main" id="{784230DD-3F1D-4345-9B9E-5C68919BF766}"/>
                </a:ext>
              </a:extLst>
            </p:cNvPr>
            <p:cNvSpPr/>
            <p:nvPr/>
          </p:nvSpPr>
          <p:spPr>
            <a:xfrm>
              <a:off x="566002" y="3603302"/>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a:t>
              </a:r>
            </a:p>
          </p:txBody>
        </p:sp>
        <p:sp>
          <p:nvSpPr>
            <p:cNvPr id="13" name="Google Shape;297;p33">
              <a:extLst>
                <a:ext uri="{FF2B5EF4-FFF2-40B4-BE49-F238E27FC236}">
                  <a16:creationId xmlns:a16="http://schemas.microsoft.com/office/drawing/2014/main" id="{1ADF9F67-2FE8-5648-B445-2B435A386C0F}"/>
                </a:ext>
              </a:extLst>
            </p:cNvPr>
            <p:cNvSpPr txBox="1"/>
            <p:nvPr/>
          </p:nvSpPr>
          <p:spPr>
            <a:xfrm>
              <a:off x="854177" y="3406327"/>
              <a:ext cx="34956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High SAT Average Scores</a:t>
              </a:r>
              <a:endParaRPr sz="1700" b="1" dirty="0">
                <a:solidFill>
                  <a:schemeClr val="accent1"/>
                </a:solidFill>
                <a:latin typeface="Open Sans"/>
                <a:ea typeface="Open Sans"/>
                <a:cs typeface="Open Sans"/>
                <a:sym typeface="Open Sans"/>
              </a:endParaRPr>
            </a:p>
          </p:txBody>
        </p:sp>
        <p:sp>
          <p:nvSpPr>
            <p:cNvPr id="18" name="Google Shape;297;p33">
              <a:extLst>
                <a:ext uri="{FF2B5EF4-FFF2-40B4-BE49-F238E27FC236}">
                  <a16:creationId xmlns:a16="http://schemas.microsoft.com/office/drawing/2014/main" id="{FC8E03A5-0723-9943-BE14-913306E55D7B}"/>
                </a:ext>
              </a:extLst>
            </p:cNvPr>
            <p:cNvSpPr txBox="1"/>
            <p:nvPr/>
          </p:nvSpPr>
          <p:spPr>
            <a:xfrm>
              <a:off x="854176" y="3723418"/>
              <a:ext cx="4492113"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accent1"/>
                  </a:solidFill>
                  <a:latin typeface="Open Sans"/>
                  <a:ea typeface="Open Sans"/>
                  <a:cs typeface="Open Sans"/>
                  <a:sym typeface="Open Sans"/>
                </a:rPr>
                <a:t>Good track record necessary for any partnership efforts with the education board.</a:t>
              </a:r>
              <a:endParaRPr sz="1000" dirty="0">
                <a:solidFill>
                  <a:schemeClr val="accent1"/>
                </a:solidFill>
                <a:latin typeface="Open Sans"/>
                <a:ea typeface="Open Sans"/>
                <a:cs typeface="Open Sans"/>
                <a:sym typeface="Open Sans"/>
              </a:endParaRPr>
            </a:p>
          </p:txBody>
        </p:sp>
      </p:grpSp>
      <p:grpSp>
        <p:nvGrpSpPr>
          <p:cNvPr id="23" name="Group 22">
            <a:extLst>
              <a:ext uri="{FF2B5EF4-FFF2-40B4-BE49-F238E27FC236}">
                <a16:creationId xmlns:a16="http://schemas.microsoft.com/office/drawing/2014/main" id="{CF1BB656-B352-0442-B3AE-B575687340EB}"/>
              </a:ext>
            </a:extLst>
          </p:cNvPr>
          <p:cNvGrpSpPr/>
          <p:nvPr/>
        </p:nvGrpSpPr>
        <p:grpSpPr>
          <a:xfrm>
            <a:off x="440641" y="4084752"/>
            <a:ext cx="5348101" cy="882669"/>
            <a:chOff x="566002" y="4254359"/>
            <a:chExt cx="5348101" cy="882669"/>
          </a:xfrm>
        </p:grpSpPr>
        <p:sp>
          <p:nvSpPr>
            <p:cNvPr id="9" name="Oval 8">
              <a:extLst>
                <a:ext uri="{FF2B5EF4-FFF2-40B4-BE49-F238E27FC236}">
                  <a16:creationId xmlns:a16="http://schemas.microsoft.com/office/drawing/2014/main" id="{AB8B3200-5EA5-6E42-AF8B-76B027048E7B}"/>
                </a:ext>
              </a:extLst>
            </p:cNvPr>
            <p:cNvSpPr/>
            <p:nvPr/>
          </p:nvSpPr>
          <p:spPr>
            <a:xfrm>
              <a:off x="566002" y="4451334"/>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14" name="Google Shape;297;p33">
              <a:extLst>
                <a:ext uri="{FF2B5EF4-FFF2-40B4-BE49-F238E27FC236}">
                  <a16:creationId xmlns:a16="http://schemas.microsoft.com/office/drawing/2014/main" id="{35E86FE4-6FBB-D14C-B2B8-0ECB499DCE5B}"/>
                </a:ext>
              </a:extLst>
            </p:cNvPr>
            <p:cNvSpPr txBox="1"/>
            <p:nvPr/>
          </p:nvSpPr>
          <p:spPr>
            <a:xfrm>
              <a:off x="854177" y="4254359"/>
              <a:ext cx="5059926"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Located near Coastal States</a:t>
              </a:r>
              <a:endParaRPr sz="1700" b="1" dirty="0">
                <a:solidFill>
                  <a:schemeClr val="accent1"/>
                </a:solidFill>
                <a:latin typeface="Open Sans"/>
                <a:ea typeface="Open Sans"/>
                <a:cs typeface="Open Sans"/>
                <a:sym typeface="Open Sans"/>
              </a:endParaRPr>
            </a:p>
          </p:txBody>
        </p:sp>
        <p:sp>
          <p:nvSpPr>
            <p:cNvPr id="19" name="Google Shape;297;p33">
              <a:extLst>
                <a:ext uri="{FF2B5EF4-FFF2-40B4-BE49-F238E27FC236}">
                  <a16:creationId xmlns:a16="http://schemas.microsoft.com/office/drawing/2014/main" id="{6E495C46-8F8E-844F-B6A2-45F0AA167DDF}"/>
                </a:ext>
              </a:extLst>
            </p:cNvPr>
            <p:cNvSpPr txBox="1"/>
            <p:nvPr/>
          </p:nvSpPr>
          <p:spPr>
            <a:xfrm>
              <a:off x="854176" y="4549328"/>
              <a:ext cx="4439053"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accent1"/>
                  </a:solidFill>
                  <a:latin typeface="Open Sans"/>
                  <a:ea typeface="Open Sans"/>
                  <a:cs typeface="Open Sans"/>
                  <a:sym typeface="Open Sans"/>
                </a:rPr>
                <a:t>Optional: SAT is very popular amongst coastal states. Hence influence to take the SAT is strong. </a:t>
              </a:r>
              <a:endParaRPr sz="1000" dirty="0">
                <a:solidFill>
                  <a:schemeClr val="accent1"/>
                </a:solidFill>
                <a:latin typeface="Open Sans"/>
                <a:ea typeface="Open Sans"/>
                <a:cs typeface="Open Sans"/>
                <a:sym typeface="Open Sans"/>
              </a:endParaRPr>
            </a:p>
          </p:txBody>
        </p:sp>
      </p:grpSp>
      <p:cxnSp>
        <p:nvCxnSpPr>
          <p:cNvPr id="25" name="Straight Connector 24">
            <a:extLst>
              <a:ext uri="{FF2B5EF4-FFF2-40B4-BE49-F238E27FC236}">
                <a16:creationId xmlns:a16="http://schemas.microsoft.com/office/drawing/2014/main" id="{28697CA9-2C69-EC4C-ADBC-3AFA955982D5}"/>
              </a:ext>
            </a:extLst>
          </p:cNvPr>
          <p:cNvCxnSpPr/>
          <p:nvPr/>
        </p:nvCxnSpPr>
        <p:spPr>
          <a:xfrm>
            <a:off x="5619135" y="1139500"/>
            <a:ext cx="0" cy="36502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31D217D-19BF-FC4E-B8C7-76138EE597CE}"/>
              </a:ext>
            </a:extLst>
          </p:cNvPr>
          <p:cNvCxnSpPr/>
          <p:nvPr/>
        </p:nvCxnSpPr>
        <p:spPr>
          <a:xfrm>
            <a:off x="6098458" y="1139500"/>
            <a:ext cx="0" cy="365022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0000881-F290-D548-9DCF-51E3F452E763}"/>
              </a:ext>
            </a:extLst>
          </p:cNvPr>
          <p:cNvSpPr txBox="1"/>
          <p:nvPr/>
        </p:nvSpPr>
        <p:spPr>
          <a:xfrm rot="16200000">
            <a:off x="4033682" y="2733889"/>
            <a:ext cx="3650228" cy="461665"/>
          </a:xfrm>
          <a:prstGeom prst="rect">
            <a:avLst/>
          </a:prstGeom>
          <a:noFill/>
        </p:spPr>
        <p:txBody>
          <a:bodyPr wrap="square" rtlCol="0">
            <a:spAutoFit/>
          </a:bodyPr>
          <a:lstStyle/>
          <a:p>
            <a:pPr algn="ctr"/>
            <a:r>
              <a:rPr lang="en-US" sz="2400" b="1" dirty="0">
                <a:solidFill>
                  <a:schemeClr val="tx2"/>
                </a:solidFill>
              </a:rPr>
              <a:t>FILTERED RESULTS</a:t>
            </a:r>
          </a:p>
        </p:txBody>
      </p:sp>
      <p:sp>
        <p:nvSpPr>
          <p:cNvPr id="28" name="U-turn Arrow 27">
            <a:extLst>
              <a:ext uri="{FF2B5EF4-FFF2-40B4-BE49-F238E27FC236}">
                <a16:creationId xmlns:a16="http://schemas.microsoft.com/office/drawing/2014/main" id="{C2649EA0-01F6-FB49-BD71-6D44C5368AE6}"/>
              </a:ext>
            </a:extLst>
          </p:cNvPr>
          <p:cNvSpPr/>
          <p:nvPr/>
        </p:nvSpPr>
        <p:spPr>
          <a:xfrm rot="10800000" flipH="1">
            <a:off x="5259655" y="4586748"/>
            <a:ext cx="690928" cy="376757"/>
          </a:xfrm>
          <a:prstGeom prst="uturnArrow">
            <a:avLst>
              <a:gd name="adj1" fmla="val 21268"/>
              <a:gd name="adj2" fmla="val 25000"/>
              <a:gd name="adj3" fmla="val 35334"/>
              <a:gd name="adj4" fmla="val 31513"/>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U-turn Arrow 28">
            <a:extLst>
              <a:ext uri="{FF2B5EF4-FFF2-40B4-BE49-F238E27FC236}">
                <a16:creationId xmlns:a16="http://schemas.microsoft.com/office/drawing/2014/main" id="{CB10E9B0-9E94-B547-85E4-22B0F7468026}"/>
              </a:ext>
            </a:extLst>
          </p:cNvPr>
          <p:cNvSpPr/>
          <p:nvPr/>
        </p:nvSpPr>
        <p:spPr>
          <a:xfrm>
            <a:off x="5819363" y="916081"/>
            <a:ext cx="690928" cy="376757"/>
          </a:xfrm>
          <a:prstGeom prst="uturnArrow">
            <a:avLst>
              <a:gd name="adj1" fmla="val 21268"/>
              <a:gd name="adj2" fmla="val 25000"/>
              <a:gd name="adj3" fmla="val 35334"/>
              <a:gd name="adj4" fmla="val 31513"/>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Google Shape;297;p33">
            <a:extLst>
              <a:ext uri="{FF2B5EF4-FFF2-40B4-BE49-F238E27FC236}">
                <a16:creationId xmlns:a16="http://schemas.microsoft.com/office/drawing/2014/main" id="{B11CB07C-9AD5-1D4F-993A-BAED6B6DC3A0}"/>
              </a:ext>
            </a:extLst>
          </p:cNvPr>
          <p:cNvSpPr txBox="1"/>
          <p:nvPr/>
        </p:nvSpPr>
        <p:spPr>
          <a:xfrm>
            <a:off x="6286384" y="1318181"/>
            <a:ext cx="34956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1. SOUTH DAKOTA</a:t>
            </a:r>
            <a:endParaRPr sz="1700" b="1" dirty="0">
              <a:solidFill>
                <a:schemeClr val="accent1"/>
              </a:solidFill>
              <a:latin typeface="Open Sans"/>
              <a:ea typeface="Open Sans"/>
              <a:cs typeface="Open Sans"/>
              <a:sym typeface="Open Sans"/>
            </a:endParaRPr>
          </a:p>
        </p:txBody>
      </p:sp>
      <p:sp>
        <p:nvSpPr>
          <p:cNvPr id="31" name="Google Shape;297;p33">
            <a:extLst>
              <a:ext uri="{FF2B5EF4-FFF2-40B4-BE49-F238E27FC236}">
                <a16:creationId xmlns:a16="http://schemas.microsoft.com/office/drawing/2014/main" id="{1DEDA8D6-76EA-3642-8BC2-737C3FD7C7AF}"/>
              </a:ext>
            </a:extLst>
          </p:cNvPr>
          <p:cNvSpPr txBox="1"/>
          <p:nvPr/>
        </p:nvSpPr>
        <p:spPr>
          <a:xfrm>
            <a:off x="6286384" y="1672814"/>
            <a:ext cx="34956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2. KANSAS</a:t>
            </a:r>
            <a:endParaRPr sz="1700" b="1" dirty="0">
              <a:solidFill>
                <a:schemeClr val="accent1"/>
              </a:solidFill>
              <a:latin typeface="Open Sans"/>
              <a:ea typeface="Open Sans"/>
              <a:cs typeface="Open Sans"/>
              <a:sym typeface="Open Sans"/>
            </a:endParaRPr>
          </a:p>
        </p:txBody>
      </p:sp>
      <p:sp>
        <p:nvSpPr>
          <p:cNvPr id="32" name="Google Shape;297;p33">
            <a:extLst>
              <a:ext uri="{FF2B5EF4-FFF2-40B4-BE49-F238E27FC236}">
                <a16:creationId xmlns:a16="http://schemas.microsoft.com/office/drawing/2014/main" id="{4AFAC4E9-0E95-BA4E-A57C-F5044270057B}"/>
              </a:ext>
            </a:extLst>
          </p:cNvPr>
          <p:cNvSpPr txBox="1"/>
          <p:nvPr/>
        </p:nvSpPr>
        <p:spPr>
          <a:xfrm>
            <a:off x="6286384" y="2027448"/>
            <a:ext cx="3495600"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3. IOWA</a:t>
            </a:r>
            <a:endParaRPr sz="1700" b="1" dirty="0">
              <a:solidFill>
                <a:schemeClr val="accent1"/>
              </a:solidFill>
              <a:latin typeface="Open Sans"/>
              <a:ea typeface="Open Sans"/>
              <a:cs typeface="Open Sans"/>
              <a:sym typeface="Open Sans"/>
            </a:endParaRPr>
          </a:p>
        </p:txBody>
      </p:sp>
    </p:spTree>
    <p:extLst>
      <p:ext uri="{BB962C8B-B14F-4D97-AF65-F5344CB8AC3E}">
        <p14:creationId xmlns:p14="http://schemas.microsoft.com/office/powerpoint/2010/main" val="2739713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B9D5-6693-1B4B-8B5C-76B3108C492D}"/>
              </a:ext>
            </a:extLst>
          </p:cNvPr>
          <p:cNvSpPr>
            <a:spLocks noGrp="1"/>
          </p:cNvSpPr>
          <p:nvPr>
            <p:ph type="title"/>
          </p:nvPr>
        </p:nvSpPr>
        <p:spPr/>
        <p:txBody>
          <a:bodyPr/>
          <a:lstStyle/>
          <a:p>
            <a:r>
              <a:rPr lang="en-US" dirty="0"/>
              <a:t>Recommendations</a:t>
            </a:r>
          </a:p>
        </p:txBody>
      </p:sp>
      <p:sp>
        <p:nvSpPr>
          <p:cNvPr id="4" name="Title 3">
            <a:extLst>
              <a:ext uri="{FF2B5EF4-FFF2-40B4-BE49-F238E27FC236}">
                <a16:creationId xmlns:a16="http://schemas.microsoft.com/office/drawing/2014/main" id="{4278F55D-6F62-6349-A5F2-5555081E9660}"/>
              </a:ext>
            </a:extLst>
          </p:cNvPr>
          <p:cNvSpPr>
            <a:spLocks noGrp="1"/>
          </p:cNvSpPr>
          <p:nvPr>
            <p:ph type="title" idx="2"/>
          </p:nvPr>
        </p:nvSpPr>
        <p:spPr/>
        <p:txBody>
          <a:bodyPr/>
          <a:lstStyle/>
          <a:p>
            <a:r>
              <a:rPr lang="en-US" dirty="0"/>
              <a:t>Suggest to focus our efforts in increasing SAT participation rates in </a:t>
            </a:r>
            <a:r>
              <a:rPr lang="en-US" b="1" dirty="0"/>
              <a:t>South Dakota</a:t>
            </a:r>
          </a:p>
        </p:txBody>
      </p:sp>
      <p:pic>
        <p:nvPicPr>
          <p:cNvPr id="5" name="Picture 4">
            <a:extLst>
              <a:ext uri="{FF2B5EF4-FFF2-40B4-BE49-F238E27FC236}">
                <a16:creationId xmlns:a16="http://schemas.microsoft.com/office/drawing/2014/main" id="{9CF81EF5-D6CB-D049-A708-E6992F2BB4D2}"/>
              </a:ext>
            </a:extLst>
          </p:cNvPr>
          <p:cNvPicPr>
            <a:picLocks noChangeAspect="1"/>
          </p:cNvPicPr>
          <p:nvPr/>
        </p:nvPicPr>
        <p:blipFill>
          <a:blip r:embed="rId2"/>
          <a:stretch>
            <a:fillRect/>
          </a:stretch>
        </p:blipFill>
        <p:spPr>
          <a:xfrm>
            <a:off x="412134" y="1865439"/>
            <a:ext cx="2692401" cy="1821330"/>
          </a:xfrm>
          <a:prstGeom prst="rect">
            <a:avLst/>
          </a:prstGeom>
        </p:spPr>
      </p:pic>
      <p:sp>
        <p:nvSpPr>
          <p:cNvPr id="6" name="Google Shape;297;p33">
            <a:extLst>
              <a:ext uri="{FF2B5EF4-FFF2-40B4-BE49-F238E27FC236}">
                <a16:creationId xmlns:a16="http://schemas.microsoft.com/office/drawing/2014/main" id="{910E010E-11AA-5441-9EAF-5BC0574C607A}"/>
              </a:ext>
            </a:extLst>
          </p:cNvPr>
          <p:cNvSpPr txBox="1"/>
          <p:nvPr/>
        </p:nvSpPr>
        <p:spPr>
          <a:xfrm>
            <a:off x="412134" y="1463554"/>
            <a:ext cx="2692401"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dirty="0">
                <a:solidFill>
                  <a:schemeClr val="accent1"/>
                </a:solidFill>
                <a:latin typeface="Open Sans"/>
                <a:ea typeface="Open Sans"/>
                <a:cs typeface="Open Sans"/>
                <a:sym typeface="Open Sans"/>
              </a:rPr>
              <a:t>SOUTH DAKOTA</a:t>
            </a:r>
            <a:endParaRPr sz="1700" b="1" dirty="0">
              <a:solidFill>
                <a:schemeClr val="accent1"/>
              </a:solidFill>
              <a:latin typeface="Open Sans"/>
              <a:ea typeface="Open Sans"/>
              <a:cs typeface="Open Sans"/>
              <a:sym typeface="Open Sans"/>
            </a:endParaRPr>
          </a:p>
        </p:txBody>
      </p:sp>
      <p:grpSp>
        <p:nvGrpSpPr>
          <p:cNvPr id="17" name="Group 16">
            <a:extLst>
              <a:ext uri="{FF2B5EF4-FFF2-40B4-BE49-F238E27FC236}">
                <a16:creationId xmlns:a16="http://schemas.microsoft.com/office/drawing/2014/main" id="{20747D6E-378D-AD46-9EFB-BD70BA77D47F}"/>
              </a:ext>
            </a:extLst>
          </p:cNvPr>
          <p:cNvGrpSpPr/>
          <p:nvPr/>
        </p:nvGrpSpPr>
        <p:grpSpPr>
          <a:xfrm>
            <a:off x="3434562" y="1030232"/>
            <a:ext cx="5397738" cy="587700"/>
            <a:chOff x="3943381" y="1450634"/>
            <a:chExt cx="5397738" cy="587700"/>
          </a:xfrm>
        </p:grpSpPr>
        <p:sp>
          <p:nvSpPr>
            <p:cNvPr id="8" name="Oval 7">
              <a:extLst>
                <a:ext uri="{FF2B5EF4-FFF2-40B4-BE49-F238E27FC236}">
                  <a16:creationId xmlns:a16="http://schemas.microsoft.com/office/drawing/2014/main" id="{6492E50E-3B33-FF48-94C3-E778DB13C8F9}"/>
                </a:ext>
              </a:extLst>
            </p:cNvPr>
            <p:cNvSpPr/>
            <p:nvPr/>
          </p:nvSpPr>
          <p:spPr>
            <a:xfrm>
              <a:off x="3943381" y="1585325"/>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10" name="Google Shape;297;p33">
              <a:extLst>
                <a:ext uri="{FF2B5EF4-FFF2-40B4-BE49-F238E27FC236}">
                  <a16:creationId xmlns:a16="http://schemas.microsoft.com/office/drawing/2014/main" id="{04CE6B91-DECF-5641-BE0B-B5554AA309EF}"/>
                </a:ext>
              </a:extLst>
            </p:cNvPr>
            <p:cNvSpPr txBox="1"/>
            <p:nvPr/>
          </p:nvSpPr>
          <p:spPr>
            <a:xfrm>
              <a:off x="4169994" y="1450634"/>
              <a:ext cx="5171125"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No SAT/ ACT mandatory testing</a:t>
              </a:r>
            </a:p>
            <a:p>
              <a:pPr marL="0" lvl="0" indent="0" algn="l" rtl="0">
                <a:spcBef>
                  <a:spcPts val="0"/>
                </a:spcBef>
                <a:spcAft>
                  <a:spcPts val="0"/>
                </a:spcAft>
                <a:buNone/>
              </a:pPr>
              <a:r>
                <a:rPr lang="en" sz="1000" dirty="0">
                  <a:solidFill>
                    <a:schemeClr val="accent1"/>
                  </a:solidFill>
                  <a:latin typeface="Open Sans"/>
                  <a:ea typeface="Open Sans"/>
                  <a:cs typeface="Open Sans"/>
                  <a:sym typeface="Open Sans"/>
                </a:rPr>
                <a:t>With voluntary participation, it would be easier to build a relationship with the education board for future collaborations. </a:t>
              </a:r>
            </a:p>
          </p:txBody>
        </p:sp>
      </p:grpSp>
      <p:grpSp>
        <p:nvGrpSpPr>
          <p:cNvPr id="18" name="Group 17">
            <a:extLst>
              <a:ext uri="{FF2B5EF4-FFF2-40B4-BE49-F238E27FC236}">
                <a16:creationId xmlns:a16="http://schemas.microsoft.com/office/drawing/2014/main" id="{6027AC71-693C-CD40-8A10-570F92DA68D9}"/>
              </a:ext>
            </a:extLst>
          </p:cNvPr>
          <p:cNvGrpSpPr/>
          <p:nvPr/>
        </p:nvGrpSpPr>
        <p:grpSpPr>
          <a:xfrm>
            <a:off x="3434562" y="1828647"/>
            <a:ext cx="5635697" cy="587700"/>
            <a:chOff x="3943381" y="2390100"/>
            <a:chExt cx="5635697" cy="587700"/>
          </a:xfrm>
        </p:grpSpPr>
        <p:sp>
          <p:nvSpPr>
            <p:cNvPr id="9" name="Oval 8">
              <a:extLst>
                <a:ext uri="{FF2B5EF4-FFF2-40B4-BE49-F238E27FC236}">
                  <a16:creationId xmlns:a16="http://schemas.microsoft.com/office/drawing/2014/main" id="{FA5F6F17-A0B2-B14A-A81D-2D7F9B2F9475}"/>
                </a:ext>
              </a:extLst>
            </p:cNvPr>
            <p:cNvSpPr/>
            <p:nvPr/>
          </p:nvSpPr>
          <p:spPr>
            <a:xfrm>
              <a:off x="3943381" y="2490199"/>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11" name="Google Shape;297;p33">
              <a:extLst>
                <a:ext uri="{FF2B5EF4-FFF2-40B4-BE49-F238E27FC236}">
                  <a16:creationId xmlns:a16="http://schemas.microsoft.com/office/drawing/2014/main" id="{4A2F342E-7EDE-F649-99A4-BF6BA308B832}"/>
                </a:ext>
              </a:extLst>
            </p:cNvPr>
            <p:cNvSpPr txBox="1"/>
            <p:nvPr/>
          </p:nvSpPr>
          <p:spPr>
            <a:xfrm>
              <a:off x="4169994" y="2390100"/>
              <a:ext cx="5409084"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Culture of taking college entrance examinations</a:t>
              </a:r>
            </a:p>
            <a:p>
              <a:pPr marL="0" lvl="0" indent="0" algn="l" rtl="0">
                <a:spcBef>
                  <a:spcPts val="0"/>
                </a:spcBef>
                <a:spcAft>
                  <a:spcPts val="0"/>
                </a:spcAft>
                <a:buNone/>
              </a:pPr>
              <a:r>
                <a:rPr lang="en-US" sz="1000" dirty="0">
                  <a:solidFill>
                    <a:schemeClr val="accent1"/>
                  </a:solidFill>
                  <a:latin typeface="Open Sans"/>
                  <a:ea typeface="Open Sans"/>
                  <a:cs typeface="Open Sans"/>
                  <a:sym typeface="Open Sans"/>
                </a:rPr>
                <a:t>Astounding participation rate of 77% in the ACT exam despite not having mandatory testing.</a:t>
              </a:r>
              <a:endParaRPr sz="1000" dirty="0">
                <a:solidFill>
                  <a:schemeClr val="accent1"/>
                </a:solidFill>
                <a:latin typeface="Open Sans"/>
                <a:ea typeface="Open Sans"/>
                <a:cs typeface="Open Sans"/>
                <a:sym typeface="Open Sans"/>
              </a:endParaRPr>
            </a:p>
          </p:txBody>
        </p:sp>
      </p:grpSp>
      <p:grpSp>
        <p:nvGrpSpPr>
          <p:cNvPr id="19" name="Group 18">
            <a:extLst>
              <a:ext uri="{FF2B5EF4-FFF2-40B4-BE49-F238E27FC236}">
                <a16:creationId xmlns:a16="http://schemas.microsoft.com/office/drawing/2014/main" id="{1F10195F-A267-D745-B84B-1702571328EB}"/>
              </a:ext>
            </a:extLst>
          </p:cNvPr>
          <p:cNvGrpSpPr/>
          <p:nvPr/>
        </p:nvGrpSpPr>
        <p:grpSpPr>
          <a:xfrm>
            <a:off x="3434563" y="2627062"/>
            <a:ext cx="5554579" cy="587700"/>
            <a:chOff x="3943382" y="3370868"/>
            <a:chExt cx="5554579" cy="587700"/>
          </a:xfrm>
        </p:grpSpPr>
        <p:sp>
          <p:nvSpPr>
            <p:cNvPr id="7" name="Oval 6">
              <a:extLst>
                <a:ext uri="{FF2B5EF4-FFF2-40B4-BE49-F238E27FC236}">
                  <a16:creationId xmlns:a16="http://schemas.microsoft.com/office/drawing/2014/main" id="{0D66A792-E2A4-C749-ADA3-62414C7958ED}"/>
                </a:ext>
              </a:extLst>
            </p:cNvPr>
            <p:cNvSpPr/>
            <p:nvPr/>
          </p:nvSpPr>
          <p:spPr>
            <a:xfrm>
              <a:off x="3943382" y="3502041"/>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12" name="Google Shape;297;p33">
              <a:extLst>
                <a:ext uri="{FF2B5EF4-FFF2-40B4-BE49-F238E27FC236}">
                  <a16:creationId xmlns:a16="http://schemas.microsoft.com/office/drawing/2014/main" id="{F154BF07-C09A-BC47-883B-F5B6CD82B6BF}"/>
                </a:ext>
              </a:extLst>
            </p:cNvPr>
            <p:cNvSpPr txBox="1"/>
            <p:nvPr/>
          </p:nvSpPr>
          <p:spPr>
            <a:xfrm>
              <a:off x="4169994" y="3370868"/>
              <a:ext cx="5327967"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Higher-than-average ACT scores</a:t>
              </a:r>
            </a:p>
            <a:p>
              <a:pPr marL="0" lvl="0" indent="0" algn="l" rtl="0">
                <a:spcBef>
                  <a:spcPts val="0"/>
                </a:spcBef>
                <a:spcAft>
                  <a:spcPts val="0"/>
                </a:spcAft>
                <a:buNone/>
              </a:pPr>
              <a:r>
                <a:rPr lang="en-US" sz="1000" dirty="0">
                  <a:solidFill>
                    <a:schemeClr val="accent1"/>
                  </a:solidFill>
                  <a:latin typeface="Open Sans"/>
                  <a:ea typeface="Open Sans"/>
                  <a:cs typeface="Open Sans"/>
                  <a:sym typeface="Open Sans"/>
                </a:rPr>
                <a:t>Despite high ACT participation rate, students perform higher than national average across all ACT subjects. This indicates student’s competency and exam-readiness.</a:t>
              </a:r>
              <a:endParaRPr sz="1000" dirty="0">
                <a:solidFill>
                  <a:schemeClr val="accent1"/>
                </a:solidFill>
                <a:latin typeface="Open Sans"/>
                <a:ea typeface="Open Sans"/>
                <a:cs typeface="Open Sans"/>
                <a:sym typeface="Open Sans"/>
              </a:endParaRPr>
            </a:p>
          </p:txBody>
        </p:sp>
      </p:grpSp>
      <p:grpSp>
        <p:nvGrpSpPr>
          <p:cNvPr id="20" name="Group 19">
            <a:extLst>
              <a:ext uri="{FF2B5EF4-FFF2-40B4-BE49-F238E27FC236}">
                <a16:creationId xmlns:a16="http://schemas.microsoft.com/office/drawing/2014/main" id="{95635703-FB58-A74A-B5DA-C16330E1BB59}"/>
              </a:ext>
            </a:extLst>
          </p:cNvPr>
          <p:cNvGrpSpPr/>
          <p:nvPr/>
        </p:nvGrpSpPr>
        <p:grpSpPr>
          <a:xfrm>
            <a:off x="3434563" y="3425477"/>
            <a:ext cx="4359959" cy="587700"/>
            <a:chOff x="3943382" y="4012423"/>
            <a:chExt cx="4359959" cy="587700"/>
          </a:xfrm>
        </p:grpSpPr>
        <p:sp>
          <p:nvSpPr>
            <p:cNvPr id="13" name="Oval 12">
              <a:extLst>
                <a:ext uri="{FF2B5EF4-FFF2-40B4-BE49-F238E27FC236}">
                  <a16:creationId xmlns:a16="http://schemas.microsoft.com/office/drawing/2014/main" id="{65511AF6-1B81-4E4C-966E-CC2F017830BB}"/>
                </a:ext>
              </a:extLst>
            </p:cNvPr>
            <p:cNvSpPr/>
            <p:nvPr/>
          </p:nvSpPr>
          <p:spPr>
            <a:xfrm>
              <a:off x="3943382" y="4143596"/>
              <a:ext cx="193751"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a:t>
              </a:r>
            </a:p>
          </p:txBody>
        </p:sp>
        <p:sp>
          <p:nvSpPr>
            <p:cNvPr id="14" name="Google Shape;297;p33">
              <a:extLst>
                <a:ext uri="{FF2B5EF4-FFF2-40B4-BE49-F238E27FC236}">
                  <a16:creationId xmlns:a16="http://schemas.microsoft.com/office/drawing/2014/main" id="{C61D1F9C-6106-7C40-9F9A-ED9DD89A6102}"/>
                </a:ext>
              </a:extLst>
            </p:cNvPr>
            <p:cNvSpPr txBox="1"/>
            <p:nvPr/>
          </p:nvSpPr>
          <p:spPr>
            <a:xfrm>
              <a:off x="4169994" y="4012423"/>
              <a:ext cx="4133347"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Ranked 10</a:t>
              </a:r>
              <a:r>
                <a:rPr lang="en" sz="1700" b="1" baseline="30000" dirty="0">
                  <a:solidFill>
                    <a:schemeClr val="accent1"/>
                  </a:solidFill>
                  <a:latin typeface="Open Sans"/>
                  <a:ea typeface="Open Sans"/>
                  <a:cs typeface="Open Sans"/>
                  <a:sym typeface="Open Sans"/>
                </a:rPr>
                <a:t>th</a:t>
              </a:r>
              <a:r>
                <a:rPr lang="en" sz="1700" b="1" dirty="0">
                  <a:solidFill>
                    <a:schemeClr val="accent1"/>
                  </a:solidFill>
                  <a:latin typeface="Open Sans"/>
                  <a:ea typeface="Open Sans"/>
                  <a:cs typeface="Open Sans"/>
                  <a:sym typeface="Open Sans"/>
                </a:rPr>
                <a:t> for SAT scores</a:t>
              </a:r>
            </a:p>
            <a:p>
              <a:pPr marL="0" lvl="0" indent="0" algn="l" rtl="0">
                <a:spcBef>
                  <a:spcPts val="0"/>
                </a:spcBef>
                <a:spcAft>
                  <a:spcPts val="0"/>
                </a:spcAft>
                <a:buNone/>
              </a:pPr>
              <a:r>
                <a:rPr lang="en-US" sz="1000" dirty="0">
                  <a:solidFill>
                    <a:schemeClr val="accent1"/>
                  </a:solidFill>
                  <a:latin typeface="Open Sans"/>
                  <a:ea typeface="Open Sans"/>
                  <a:cs typeface="Open Sans"/>
                  <a:sym typeface="Open Sans"/>
                </a:rPr>
                <a:t>Exceptional track record helps in building a business case with the education board for partnership opportunities</a:t>
              </a:r>
              <a:endParaRPr sz="1000" dirty="0">
                <a:solidFill>
                  <a:schemeClr val="accent1"/>
                </a:solidFill>
                <a:latin typeface="Open Sans"/>
                <a:ea typeface="Open Sans"/>
                <a:cs typeface="Open Sans"/>
                <a:sym typeface="Open Sans"/>
              </a:endParaRPr>
            </a:p>
          </p:txBody>
        </p:sp>
      </p:grpSp>
      <p:grpSp>
        <p:nvGrpSpPr>
          <p:cNvPr id="21" name="Group 20">
            <a:extLst>
              <a:ext uri="{FF2B5EF4-FFF2-40B4-BE49-F238E27FC236}">
                <a16:creationId xmlns:a16="http://schemas.microsoft.com/office/drawing/2014/main" id="{6ED9CC1C-6602-5041-BB37-D078EAA3CE39}"/>
              </a:ext>
            </a:extLst>
          </p:cNvPr>
          <p:cNvGrpSpPr/>
          <p:nvPr/>
        </p:nvGrpSpPr>
        <p:grpSpPr>
          <a:xfrm>
            <a:off x="3434564" y="4223893"/>
            <a:ext cx="5433561" cy="587700"/>
            <a:chOff x="3943383" y="4418004"/>
            <a:chExt cx="4359958" cy="587700"/>
          </a:xfrm>
        </p:grpSpPr>
        <p:sp>
          <p:nvSpPr>
            <p:cNvPr id="15" name="Oval 14">
              <a:extLst>
                <a:ext uri="{FF2B5EF4-FFF2-40B4-BE49-F238E27FC236}">
                  <a16:creationId xmlns:a16="http://schemas.microsoft.com/office/drawing/2014/main" id="{D09A80AE-4E3F-B543-95B3-522779B603D2}"/>
                </a:ext>
              </a:extLst>
            </p:cNvPr>
            <p:cNvSpPr/>
            <p:nvPr/>
          </p:nvSpPr>
          <p:spPr>
            <a:xfrm>
              <a:off x="3943383" y="4549177"/>
              <a:ext cx="155467" cy="1937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16" name="Google Shape;297;p33">
              <a:extLst>
                <a:ext uri="{FF2B5EF4-FFF2-40B4-BE49-F238E27FC236}">
                  <a16:creationId xmlns:a16="http://schemas.microsoft.com/office/drawing/2014/main" id="{3DF0A4E5-4EE3-274C-B2E4-FA685B9631D6}"/>
                </a:ext>
              </a:extLst>
            </p:cNvPr>
            <p:cNvSpPr txBox="1"/>
            <p:nvPr/>
          </p:nvSpPr>
          <p:spPr>
            <a:xfrm>
              <a:off x="4169994" y="4418004"/>
              <a:ext cx="4133347" cy="5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dirty="0">
                  <a:solidFill>
                    <a:schemeClr val="accent1"/>
                  </a:solidFill>
                  <a:latin typeface="Open Sans"/>
                  <a:ea typeface="Open Sans"/>
                  <a:cs typeface="Open Sans"/>
                  <a:sym typeface="Open Sans"/>
                </a:rPr>
                <a:t>Midwestern State</a:t>
              </a:r>
            </a:p>
            <a:p>
              <a:pPr marL="0" lvl="0" indent="0" algn="l" rtl="0">
                <a:spcBef>
                  <a:spcPts val="0"/>
                </a:spcBef>
                <a:spcAft>
                  <a:spcPts val="0"/>
                </a:spcAft>
                <a:buNone/>
              </a:pPr>
              <a:r>
                <a:rPr lang="en-US" sz="1000" dirty="0">
                  <a:solidFill>
                    <a:schemeClr val="accent1"/>
                  </a:solidFill>
                  <a:latin typeface="Open Sans"/>
                  <a:ea typeface="Open Sans"/>
                  <a:cs typeface="Open Sans"/>
                  <a:sym typeface="Open Sans"/>
                </a:rPr>
                <a:t>Located near Illinois and the East Coast states, popularity of the SAT might gradually spread to the Midwest. </a:t>
              </a:r>
              <a:endParaRPr sz="1000" dirty="0">
                <a:solidFill>
                  <a:schemeClr val="accent1"/>
                </a:solidFill>
                <a:latin typeface="Open Sans"/>
                <a:ea typeface="Open Sans"/>
                <a:cs typeface="Open Sans"/>
                <a:sym typeface="Open Sans"/>
              </a:endParaRPr>
            </a:p>
          </p:txBody>
        </p:sp>
      </p:grpSp>
    </p:spTree>
    <p:extLst>
      <p:ext uri="{BB962C8B-B14F-4D97-AF65-F5344CB8AC3E}">
        <p14:creationId xmlns:p14="http://schemas.microsoft.com/office/powerpoint/2010/main" val="4076053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4"/>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a:t>
            </a:r>
            <a:endParaRPr/>
          </a:p>
        </p:txBody>
      </p:sp>
      <p:pic>
        <p:nvPicPr>
          <p:cNvPr id="316" name="Google Shape;316;p34"/>
          <p:cNvPicPr preferRelativeResize="0"/>
          <p:nvPr/>
        </p:nvPicPr>
        <p:blipFill>
          <a:blip r:embed="rId3">
            <a:alphaModFix/>
          </a:blip>
          <a:stretch>
            <a:fillRect/>
          </a:stretch>
        </p:blipFill>
        <p:spPr>
          <a:xfrm>
            <a:off x="311700" y="1147225"/>
            <a:ext cx="2303836" cy="3691475"/>
          </a:xfrm>
          <a:prstGeom prst="rect">
            <a:avLst/>
          </a:prstGeom>
          <a:noFill/>
          <a:ln>
            <a:noFill/>
          </a:ln>
        </p:spPr>
      </p:pic>
      <p:pic>
        <p:nvPicPr>
          <p:cNvPr id="317" name="Google Shape;317;p34"/>
          <p:cNvPicPr preferRelativeResize="0"/>
          <p:nvPr/>
        </p:nvPicPr>
        <p:blipFill>
          <a:blip r:embed="rId4">
            <a:alphaModFix/>
          </a:blip>
          <a:stretch>
            <a:fillRect/>
          </a:stretch>
        </p:blipFill>
        <p:spPr>
          <a:xfrm>
            <a:off x="4705361" y="1147225"/>
            <a:ext cx="1983612" cy="3691475"/>
          </a:xfrm>
          <a:prstGeom prst="rect">
            <a:avLst/>
          </a:prstGeom>
          <a:noFill/>
          <a:ln>
            <a:noFill/>
          </a:ln>
        </p:spPr>
      </p:pic>
      <p:sp>
        <p:nvSpPr>
          <p:cNvPr id="318" name="Google Shape;318;p34"/>
          <p:cNvSpPr txBox="1"/>
          <p:nvPr/>
        </p:nvSpPr>
        <p:spPr>
          <a:xfrm>
            <a:off x="2383425" y="3562350"/>
            <a:ext cx="2124300" cy="710100"/>
          </a:xfrm>
          <a:prstGeom prst="rect">
            <a:avLst/>
          </a:prstGeom>
          <a:noFill/>
          <a:ln>
            <a:noFill/>
          </a:ln>
        </p:spPr>
        <p:txBody>
          <a:bodyPr spcFirstLastPara="1" wrap="square" lIns="91425" tIns="91425" rIns="0" bIns="91425" anchor="t" anchorCtr="0">
            <a:noAutofit/>
          </a:bodyPr>
          <a:lstStyle/>
          <a:p>
            <a:pPr marL="365760" lvl="0" indent="-304800" algn="l" rtl="0">
              <a:spcBef>
                <a:spcPts val="0"/>
              </a:spcBef>
              <a:spcAft>
                <a:spcPts val="0"/>
              </a:spcAft>
              <a:buSzPts val="1200"/>
              <a:buFont typeface="Open Sans"/>
              <a:buChar char="●"/>
            </a:pPr>
            <a:r>
              <a:rPr lang="en" sz="1200">
                <a:latin typeface="Open Sans"/>
                <a:ea typeface="Open Sans"/>
                <a:cs typeface="Open Sans"/>
                <a:sym typeface="Open Sans"/>
              </a:rPr>
              <a:t>Weekday testing</a:t>
            </a:r>
            <a:endParaRPr sz="1200">
              <a:latin typeface="Open Sans"/>
              <a:ea typeface="Open Sans"/>
              <a:cs typeface="Open Sans"/>
              <a:sym typeface="Open Sans"/>
            </a:endParaRPr>
          </a:p>
          <a:p>
            <a:pPr marL="365760" lvl="0" indent="-304800" algn="l" rtl="0">
              <a:spcBef>
                <a:spcPts val="1000"/>
              </a:spcBef>
              <a:spcAft>
                <a:spcPts val="1000"/>
              </a:spcAft>
              <a:buSzPts val="1200"/>
              <a:buFont typeface="Open Sans"/>
              <a:buChar char="●"/>
            </a:pPr>
            <a:r>
              <a:rPr lang="en" sz="1200">
                <a:latin typeface="Open Sans"/>
                <a:ea typeface="Open Sans"/>
                <a:cs typeface="Open Sans"/>
                <a:sym typeface="Open Sans"/>
              </a:rPr>
              <a:t>Collaboration with schools to align syllabus</a:t>
            </a:r>
            <a:endParaRPr sz="1200">
              <a:latin typeface="Open Sans"/>
              <a:ea typeface="Open Sans"/>
              <a:cs typeface="Open Sans"/>
              <a:sym typeface="Open Sans"/>
            </a:endParaRPr>
          </a:p>
        </p:txBody>
      </p:sp>
      <p:sp>
        <p:nvSpPr>
          <p:cNvPr id="319" name="Google Shape;319;p34"/>
          <p:cNvSpPr txBox="1"/>
          <p:nvPr/>
        </p:nvSpPr>
        <p:spPr>
          <a:xfrm>
            <a:off x="2383425" y="1400175"/>
            <a:ext cx="2188500" cy="1399800"/>
          </a:xfrm>
          <a:prstGeom prst="rect">
            <a:avLst/>
          </a:prstGeom>
          <a:noFill/>
          <a:ln>
            <a:noFill/>
          </a:ln>
        </p:spPr>
        <p:txBody>
          <a:bodyPr spcFirstLastPara="1" wrap="square" lIns="91425" tIns="91425" rIns="0" bIns="91425" anchor="t" anchorCtr="0">
            <a:noAutofit/>
          </a:bodyPr>
          <a:lstStyle/>
          <a:p>
            <a:pPr marL="365760" lvl="0" indent="-304800" algn="l" rtl="0">
              <a:spcBef>
                <a:spcPts val="0"/>
              </a:spcBef>
              <a:spcAft>
                <a:spcPts val="0"/>
              </a:spcAft>
              <a:buSzPts val="1200"/>
              <a:buFont typeface="Open Sans"/>
              <a:buChar char="●"/>
            </a:pPr>
            <a:r>
              <a:rPr lang="en" sz="1200">
                <a:latin typeface="Open Sans"/>
                <a:ea typeface="Open Sans"/>
                <a:cs typeface="Open Sans"/>
                <a:sym typeface="Open Sans"/>
              </a:rPr>
              <a:t>Marketing Campaigns to increase awareness of SAT </a:t>
            </a:r>
            <a:endParaRPr sz="1200">
              <a:latin typeface="Open Sans"/>
              <a:ea typeface="Open Sans"/>
              <a:cs typeface="Open Sans"/>
              <a:sym typeface="Open Sans"/>
            </a:endParaRPr>
          </a:p>
          <a:p>
            <a:pPr marL="365760" lvl="0" indent="-304800" algn="l" rtl="0">
              <a:spcBef>
                <a:spcPts val="1000"/>
              </a:spcBef>
              <a:spcAft>
                <a:spcPts val="1000"/>
              </a:spcAft>
              <a:buSzPts val="1200"/>
              <a:buFont typeface="Open Sans"/>
              <a:buChar char="●"/>
            </a:pPr>
            <a:r>
              <a:rPr lang="en" sz="1200">
                <a:latin typeface="Open Sans"/>
                <a:ea typeface="Open Sans"/>
                <a:cs typeface="Open Sans"/>
                <a:sym typeface="Open Sans"/>
              </a:rPr>
              <a:t>Highlight SAT’s key selling points</a:t>
            </a:r>
            <a:endParaRPr sz="1200">
              <a:latin typeface="Open Sans"/>
              <a:ea typeface="Open Sans"/>
              <a:cs typeface="Open Sans"/>
              <a:sym typeface="Open Sans"/>
            </a:endParaRPr>
          </a:p>
        </p:txBody>
      </p:sp>
      <p:sp>
        <p:nvSpPr>
          <p:cNvPr id="320" name="Google Shape;320;p34"/>
          <p:cNvSpPr txBox="1"/>
          <p:nvPr/>
        </p:nvSpPr>
        <p:spPr>
          <a:xfrm>
            <a:off x="6619875" y="3562350"/>
            <a:ext cx="2301900" cy="889800"/>
          </a:xfrm>
          <a:prstGeom prst="rect">
            <a:avLst/>
          </a:prstGeom>
          <a:noFill/>
          <a:ln>
            <a:noFill/>
          </a:ln>
        </p:spPr>
        <p:txBody>
          <a:bodyPr spcFirstLastPara="1" wrap="square" lIns="91425" tIns="91425" rIns="0" bIns="91425" anchor="t" anchorCtr="0">
            <a:noAutofit/>
          </a:bodyPr>
          <a:lstStyle/>
          <a:p>
            <a:pPr marL="365760" lvl="0" indent="-304800" algn="l" rtl="0">
              <a:spcBef>
                <a:spcPts val="0"/>
              </a:spcBef>
              <a:spcAft>
                <a:spcPts val="0"/>
              </a:spcAft>
              <a:buSzPts val="1200"/>
              <a:buFont typeface="Open Sans"/>
              <a:buChar char="●"/>
            </a:pPr>
            <a:r>
              <a:rPr lang="en" sz="1200">
                <a:latin typeface="Open Sans"/>
                <a:ea typeface="Open Sans"/>
                <a:cs typeface="Open Sans"/>
                <a:sym typeface="Open Sans"/>
              </a:rPr>
              <a:t>More online resources for students</a:t>
            </a:r>
            <a:endParaRPr sz="1200">
              <a:latin typeface="Open Sans"/>
              <a:ea typeface="Open Sans"/>
              <a:cs typeface="Open Sans"/>
              <a:sym typeface="Open Sans"/>
            </a:endParaRPr>
          </a:p>
          <a:p>
            <a:pPr marL="365760" lvl="0" indent="-304800" algn="l" rtl="0">
              <a:spcBef>
                <a:spcPts val="1000"/>
              </a:spcBef>
              <a:spcAft>
                <a:spcPts val="0"/>
              </a:spcAft>
              <a:buSzPts val="1200"/>
              <a:buFont typeface="Open Sans"/>
              <a:buChar char="●"/>
            </a:pPr>
            <a:r>
              <a:rPr lang="en" sz="1200">
                <a:latin typeface="Open Sans"/>
                <a:ea typeface="Open Sans"/>
                <a:cs typeface="Open Sans"/>
                <a:sym typeface="Open Sans"/>
              </a:rPr>
              <a:t>Practice SAT exams</a:t>
            </a:r>
            <a:endParaRPr sz="1200">
              <a:latin typeface="Open Sans"/>
              <a:ea typeface="Open Sans"/>
              <a:cs typeface="Open Sans"/>
              <a:sym typeface="Open Sans"/>
            </a:endParaRPr>
          </a:p>
          <a:p>
            <a:pPr marL="365760" lvl="0" indent="-304800" algn="l" rtl="0">
              <a:spcBef>
                <a:spcPts val="1000"/>
              </a:spcBef>
              <a:spcAft>
                <a:spcPts val="1000"/>
              </a:spcAft>
              <a:buSzPts val="1200"/>
              <a:buFont typeface="Open Sans"/>
              <a:buChar char="●"/>
            </a:pPr>
            <a:r>
              <a:rPr lang="en" sz="1200">
                <a:latin typeface="Open Sans"/>
                <a:ea typeface="Open Sans"/>
                <a:cs typeface="Open Sans"/>
                <a:sym typeface="Open Sans"/>
              </a:rPr>
              <a:t>Free online tutoring</a:t>
            </a:r>
            <a:endParaRPr sz="1200">
              <a:latin typeface="Open Sans"/>
              <a:ea typeface="Open Sans"/>
              <a:cs typeface="Open Sans"/>
              <a:sym typeface="Open Sans"/>
            </a:endParaRPr>
          </a:p>
        </p:txBody>
      </p:sp>
      <p:sp>
        <p:nvSpPr>
          <p:cNvPr id="321" name="Google Shape;321;p34"/>
          <p:cNvSpPr txBox="1"/>
          <p:nvPr/>
        </p:nvSpPr>
        <p:spPr>
          <a:xfrm>
            <a:off x="6619875" y="1400175"/>
            <a:ext cx="2371800" cy="743100"/>
          </a:xfrm>
          <a:prstGeom prst="rect">
            <a:avLst/>
          </a:prstGeom>
          <a:noFill/>
          <a:ln>
            <a:noFill/>
          </a:ln>
        </p:spPr>
        <p:txBody>
          <a:bodyPr spcFirstLastPara="1" wrap="square" lIns="91425" tIns="91425" rIns="0" bIns="91425" anchor="t" anchorCtr="0">
            <a:noAutofit/>
          </a:bodyPr>
          <a:lstStyle/>
          <a:p>
            <a:pPr marL="365760" lvl="0" indent="-304800" algn="l" rtl="0">
              <a:spcBef>
                <a:spcPts val="0"/>
              </a:spcBef>
              <a:spcAft>
                <a:spcPts val="0"/>
              </a:spcAft>
              <a:buSzPts val="1200"/>
              <a:buFont typeface="Open Sans"/>
              <a:buChar char="●"/>
            </a:pPr>
            <a:r>
              <a:rPr lang="en" sz="1200">
                <a:latin typeface="Open Sans"/>
                <a:ea typeface="Open Sans"/>
                <a:cs typeface="Open Sans"/>
                <a:sym typeface="Open Sans"/>
              </a:rPr>
              <a:t>To negotiate for </a:t>
            </a:r>
            <a:br>
              <a:rPr lang="en" sz="1200">
                <a:latin typeface="Open Sans"/>
                <a:ea typeface="Open Sans"/>
                <a:cs typeface="Open Sans"/>
                <a:sym typeface="Open Sans"/>
              </a:rPr>
            </a:br>
            <a:r>
              <a:rPr lang="en" sz="1200">
                <a:latin typeface="Open Sans"/>
                <a:ea typeface="Open Sans"/>
                <a:cs typeface="Open Sans"/>
                <a:sym typeface="Open Sans"/>
              </a:rPr>
              <a:t>state-wide contracts</a:t>
            </a:r>
            <a:endParaRPr sz="1200">
              <a:latin typeface="Open Sans"/>
              <a:ea typeface="Open Sans"/>
              <a:cs typeface="Open Sans"/>
              <a:sym typeface="Open Sans"/>
            </a:endParaRPr>
          </a:p>
          <a:p>
            <a:pPr marL="365760" lvl="0" indent="-304800" algn="l" rtl="0">
              <a:spcBef>
                <a:spcPts val="1000"/>
              </a:spcBef>
              <a:spcAft>
                <a:spcPts val="1000"/>
              </a:spcAft>
              <a:buSzPts val="1200"/>
              <a:buFont typeface="Open Sans"/>
              <a:buChar char="●"/>
            </a:pPr>
            <a:r>
              <a:rPr lang="en" sz="1200">
                <a:latin typeface="Open Sans"/>
                <a:ea typeface="Open Sans"/>
                <a:cs typeface="Open Sans"/>
                <a:sym typeface="Open Sans"/>
              </a:rPr>
              <a:t>Subsidies for SAT exams</a:t>
            </a:r>
            <a:endParaRPr sz="1200">
              <a:latin typeface="Open Sans"/>
              <a:ea typeface="Open Sans"/>
              <a:cs typeface="Open Sans"/>
              <a:sym typeface="Open Sans"/>
            </a:endParaRPr>
          </a:p>
        </p:txBody>
      </p:sp>
      <p:sp>
        <p:nvSpPr>
          <p:cNvPr id="322" name="Google Shape;322;p34"/>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How can we increase SAT take-up rate?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Further Research Materials</a:t>
            </a:r>
            <a:endParaRPr/>
          </a:p>
        </p:txBody>
      </p:sp>
      <p:sp>
        <p:nvSpPr>
          <p:cNvPr id="328" name="Google Shape;328;p35"/>
          <p:cNvSpPr txBox="1">
            <a:spLocks noGrp="1"/>
          </p:cNvSpPr>
          <p:nvPr>
            <p:ph type="body" idx="1"/>
          </p:nvPr>
        </p:nvSpPr>
        <p:spPr>
          <a:xfrm>
            <a:off x="311700" y="987100"/>
            <a:ext cx="8520600" cy="3670500"/>
          </a:xfrm>
          <a:prstGeom prst="rect">
            <a:avLst/>
          </a:prstGeom>
        </p:spPr>
        <p:txBody>
          <a:bodyPr spcFirstLastPara="1" wrap="square" lIns="91425" tIns="91425" rIns="91425" bIns="91425" anchor="t" anchorCtr="0">
            <a:noAutofit/>
          </a:bodyPr>
          <a:lstStyle/>
          <a:p>
            <a:pPr marL="736600" marR="279400" lvl="0" indent="-320675" algn="l" rtl="0">
              <a:lnSpc>
                <a:spcPct val="142857"/>
              </a:lnSpc>
              <a:spcBef>
                <a:spcPts val="2200"/>
              </a:spcBef>
              <a:spcAft>
                <a:spcPts val="0"/>
              </a:spcAft>
              <a:buClr>
                <a:schemeClr val="accent1"/>
              </a:buClr>
              <a:buSzPts val="1450"/>
              <a:buFont typeface="Arial"/>
              <a:buAutoNum type="arabicPeriod"/>
            </a:pPr>
            <a:r>
              <a:rPr lang="en" sz="1450" b="1">
                <a:solidFill>
                  <a:schemeClr val="accent1"/>
                </a:solidFill>
                <a:highlight>
                  <a:srgbClr val="FFFFFF"/>
                </a:highlight>
                <a:latin typeface="Arial"/>
                <a:ea typeface="Arial"/>
                <a:cs typeface="Arial"/>
                <a:sym typeface="Arial"/>
              </a:rPr>
              <a:t>Socioeconomic indicators for each state:</a:t>
            </a:r>
            <a:endParaRPr sz="1450" b="1">
              <a:solidFill>
                <a:schemeClr val="accent1"/>
              </a:solidFill>
              <a:highlight>
                <a:srgbClr val="FFFFFF"/>
              </a:highlight>
              <a:latin typeface="Arial"/>
              <a:ea typeface="Arial"/>
              <a:cs typeface="Arial"/>
              <a:sym typeface="Arial"/>
            </a:endParaRPr>
          </a:p>
          <a:p>
            <a:pPr marL="1460500" marR="546100" lvl="1" indent="-307975" algn="l" rtl="0">
              <a:lnSpc>
                <a:spcPct val="142857"/>
              </a:lnSpc>
              <a:spcBef>
                <a:spcPts val="0"/>
              </a:spcBef>
              <a:spcAft>
                <a:spcPts val="0"/>
              </a:spcAft>
              <a:buSzPts val="1250"/>
              <a:buFont typeface="Arial"/>
              <a:buChar char="○"/>
            </a:pPr>
            <a:r>
              <a:rPr lang="en" sz="1250">
                <a:highlight>
                  <a:srgbClr val="FFFFFF"/>
                </a:highlight>
                <a:latin typeface="Arial"/>
                <a:ea typeface="Arial"/>
                <a:cs typeface="Arial"/>
                <a:sym typeface="Arial"/>
              </a:rPr>
              <a:t>High school graduate (%) and College graduates (%)</a:t>
            </a:r>
            <a:endParaRPr sz="1250">
              <a:highlight>
                <a:srgbClr val="FFFFFF"/>
              </a:highlight>
              <a:latin typeface="Arial"/>
              <a:ea typeface="Arial"/>
              <a:cs typeface="Arial"/>
              <a:sym typeface="Arial"/>
            </a:endParaRPr>
          </a:p>
          <a:p>
            <a:pPr marL="1460500" marR="546100" lvl="1" indent="-307975" algn="l" rtl="0">
              <a:lnSpc>
                <a:spcPct val="142857"/>
              </a:lnSpc>
              <a:spcBef>
                <a:spcPts val="0"/>
              </a:spcBef>
              <a:spcAft>
                <a:spcPts val="0"/>
              </a:spcAft>
              <a:buSzPts val="1250"/>
              <a:buFont typeface="Arial"/>
              <a:buChar char="○"/>
            </a:pPr>
            <a:r>
              <a:rPr lang="en" sz="1250">
                <a:highlight>
                  <a:srgbClr val="FFFFFF"/>
                </a:highlight>
                <a:latin typeface="Arial"/>
                <a:ea typeface="Arial"/>
                <a:cs typeface="Arial"/>
                <a:sym typeface="Arial"/>
              </a:rPr>
              <a:t>Household Income</a:t>
            </a:r>
            <a:endParaRPr sz="1250">
              <a:highlight>
                <a:srgbClr val="FFFFFF"/>
              </a:highlight>
              <a:latin typeface="Arial"/>
              <a:ea typeface="Arial"/>
              <a:cs typeface="Arial"/>
              <a:sym typeface="Arial"/>
            </a:endParaRPr>
          </a:p>
          <a:p>
            <a:pPr marL="736600" marR="279400" lvl="0" indent="-320675" algn="l" rtl="0">
              <a:lnSpc>
                <a:spcPct val="142857"/>
              </a:lnSpc>
              <a:spcBef>
                <a:spcPts val="0"/>
              </a:spcBef>
              <a:spcAft>
                <a:spcPts val="0"/>
              </a:spcAft>
              <a:buClr>
                <a:schemeClr val="accent1"/>
              </a:buClr>
              <a:buSzPts val="1450"/>
              <a:buFont typeface="Arial"/>
              <a:buAutoNum type="arabicPeriod"/>
            </a:pPr>
            <a:r>
              <a:rPr lang="en" sz="1450" b="1">
                <a:solidFill>
                  <a:schemeClr val="accent1"/>
                </a:solidFill>
                <a:highlight>
                  <a:srgbClr val="FFFFFF"/>
                </a:highlight>
                <a:latin typeface="Arial"/>
                <a:ea typeface="Arial"/>
                <a:cs typeface="Arial"/>
                <a:sym typeface="Arial"/>
              </a:rPr>
              <a:t>At least 5 years worth of data</a:t>
            </a:r>
            <a:endParaRPr sz="1450" b="1">
              <a:solidFill>
                <a:schemeClr val="accent1"/>
              </a:solidFill>
              <a:highlight>
                <a:srgbClr val="FFFFFF"/>
              </a:highlight>
              <a:latin typeface="Arial"/>
              <a:ea typeface="Arial"/>
              <a:cs typeface="Arial"/>
              <a:sym typeface="Arial"/>
            </a:endParaRPr>
          </a:p>
          <a:p>
            <a:pPr marL="736600" marR="279400" lvl="0" indent="-320675" algn="l" rtl="0">
              <a:lnSpc>
                <a:spcPct val="142857"/>
              </a:lnSpc>
              <a:spcBef>
                <a:spcPts val="0"/>
              </a:spcBef>
              <a:spcAft>
                <a:spcPts val="0"/>
              </a:spcAft>
              <a:buClr>
                <a:schemeClr val="accent1"/>
              </a:buClr>
              <a:buSzPts val="1450"/>
              <a:buFont typeface="Arial"/>
              <a:buAutoNum type="arabicPeriod"/>
            </a:pPr>
            <a:r>
              <a:rPr lang="en" sz="1450" b="1">
                <a:solidFill>
                  <a:schemeClr val="accent1"/>
                </a:solidFill>
                <a:highlight>
                  <a:srgbClr val="FFFFFF"/>
                </a:highlight>
                <a:latin typeface="Arial"/>
                <a:ea typeface="Arial"/>
                <a:cs typeface="Arial"/>
                <a:sym typeface="Arial"/>
              </a:rPr>
              <a:t>Student-level data</a:t>
            </a:r>
            <a:endParaRPr sz="1450" b="1">
              <a:solidFill>
                <a:schemeClr val="accent1"/>
              </a:solidFill>
              <a:highlight>
                <a:srgbClr val="FFFFFF"/>
              </a:highlight>
              <a:latin typeface="Arial"/>
              <a:ea typeface="Arial"/>
              <a:cs typeface="Arial"/>
              <a:sym typeface="Arial"/>
            </a:endParaRPr>
          </a:p>
          <a:p>
            <a:pPr marL="1460500" marR="546100" lvl="1" indent="-307975" algn="l" rtl="0">
              <a:lnSpc>
                <a:spcPct val="142857"/>
              </a:lnSpc>
              <a:spcBef>
                <a:spcPts val="0"/>
              </a:spcBef>
              <a:spcAft>
                <a:spcPts val="0"/>
              </a:spcAft>
              <a:buSzPts val="1250"/>
              <a:buFont typeface="Arial"/>
              <a:buChar char="○"/>
            </a:pPr>
            <a:r>
              <a:rPr lang="en" sz="1250">
                <a:highlight>
                  <a:srgbClr val="FFFFFF"/>
                </a:highlight>
                <a:latin typeface="Arial"/>
                <a:ea typeface="Arial"/>
                <a:cs typeface="Arial"/>
                <a:sym typeface="Arial"/>
              </a:rPr>
              <a:t>Test taken + Test Results</a:t>
            </a:r>
            <a:endParaRPr sz="1250">
              <a:highlight>
                <a:srgbClr val="FFFFFF"/>
              </a:highlight>
              <a:latin typeface="Arial"/>
              <a:ea typeface="Arial"/>
              <a:cs typeface="Arial"/>
              <a:sym typeface="Arial"/>
            </a:endParaRPr>
          </a:p>
          <a:p>
            <a:pPr marL="1460500" marR="546100" lvl="1" indent="-307975" algn="l" rtl="0">
              <a:lnSpc>
                <a:spcPct val="142857"/>
              </a:lnSpc>
              <a:spcBef>
                <a:spcPts val="0"/>
              </a:spcBef>
              <a:spcAft>
                <a:spcPts val="0"/>
              </a:spcAft>
              <a:buSzPts val="1250"/>
              <a:buFont typeface="Arial"/>
              <a:buChar char="○"/>
            </a:pPr>
            <a:r>
              <a:rPr lang="en" sz="1250">
                <a:highlight>
                  <a:srgbClr val="FFFFFF"/>
                </a:highlight>
                <a:latin typeface="Arial"/>
                <a:ea typeface="Arial"/>
                <a:cs typeface="Arial"/>
                <a:sym typeface="Arial"/>
              </a:rPr>
              <a:t>College admitted</a:t>
            </a:r>
            <a:endParaRPr sz="1250">
              <a:highlight>
                <a:srgbClr val="FFFFFF"/>
              </a:highlight>
              <a:latin typeface="Arial"/>
              <a:ea typeface="Arial"/>
              <a:cs typeface="Arial"/>
              <a:sym typeface="Arial"/>
            </a:endParaRPr>
          </a:p>
          <a:p>
            <a:pPr marL="736600" marR="279400" lvl="0" indent="-320675" algn="l" rtl="0">
              <a:lnSpc>
                <a:spcPct val="142857"/>
              </a:lnSpc>
              <a:spcBef>
                <a:spcPts val="0"/>
              </a:spcBef>
              <a:spcAft>
                <a:spcPts val="0"/>
              </a:spcAft>
              <a:buClr>
                <a:schemeClr val="accent1"/>
              </a:buClr>
              <a:buSzPts val="1450"/>
              <a:buFont typeface="Arial"/>
              <a:buAutoNum type="arabicPeriod"/>
            </a:pPr>
            <a:r>
              <a:rPr lang="en" sz="1450" b="1">
                <a:solidFill>
                  <a:schemeClr val="accent1"/>
                </a:solidFill>
                <a:highlight>
                  <a:srgbClr val="FFFFFF"/>
                </a:highlight>
                <a:latin typeface="Arial"/>
                <a:ea typeface="Arial"/>
                <a:cs typeface="Arial"/>
                <a:sym typeface="Arial"/>
              </a:rPr>
              <a:t>City/District-level participation rate for each test</a:t>
            </a:r>
            <a:endParaRPr sz="1450" b="1">
              <a:solidFill>
                <a:schemeClr val="accent1"/>
              </a:solidFill>
              <a:highlight>
                <a:srgbClr val="FFFFFF"/>
              </a:highlight>
              <a:latin typeface="Arial"/>
              <a:ea typeface="Arial"/>
              <a:cs typeface="Arial"/>
              <a:sym typeface="Arial"/>
            </a:endParaRPr>
          </a:p>
          <a:p>
            <a:pPr marL="0" lvl="0" indent="0" algn="l" rtl="0">
              <a:lnSpc>
                <a:spcPct val="100000"/>
              </a:lnSpc>
              <a:spcBef>
                <a:spcPts val="2200"/>
              </a:spcBef>
              <a:spcAft>
                <a:spcPts val="0"/>
              </a:spcAft>
              <a:buClr>
                <a:schemeClr val="dk1"/>
              </a:buClr>
              <a:buSzPts val="1100"/>
              <a:buFont typeface="Arial"/>
              <a:buNone/>
            </a:pPr>
            <a:endParaRPr sz="1050" b="1">
              <a:latin typeface="Arial"/>
              <a:ea typeface="Arial"/>
              <a:cs typeface="Arial"/>
              <a:sym typeface="Arial"/>
            </a:endParaRPr>
          </a:p>
          <a:p>
            <a:pPr marL="0" lvl="0" indent="0" algn="l" rtl="0">
              <a:spcBef>
                <a:spcPts val="0"/>
              </a:spcBef>
              <a:spcAft>
                <a:spcPts val="1600"/>
              </a:spcAft>
              <a:buNone/>
            </a:pPr>
            <a:endParaRPr/>
          </a:p>
        </p:txBody>
      </p:sp>
      <p:sp>
        <p:nvSpPr>
          <p:cNvPr id="329" name="Google Shape;329;p35"/>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additional data do we need for deeper and more insightful research?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Executive Summary</a:t>
            </a:r>
            <a:endParaRPr/>
          </a:p>
        </p:txBody>
      </p:sp>
      <p:sp>
        <p:nvSpPr>
          <p:cNvPr id="76" name="Google Shape;76;p15"/>
          <p:cNvSpPr txBox="1">
            <a:spLocks noGrp="1"/>
          </p:cNvSpPr>
          <p:nvPr>
            <p:ph type="title"/>
          </p:nvPr>
        </p:nvSpPr>
        <p:spPr>
          <a:xfrm>
            <a:off x="399413" y="831275"/>
            <a:ext cx="8403600" cy="2817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FFF"/>
                </a:solidFill>
                <a:latin typeface="Cambria"/>
                <a:ea typeface="Cambria"/>
                <a:cs typeface="Cambria"/>
                <a:sym typeface="Cambria"/>
              </a:rPr>
              <a:t>PROBLEM STATEMENT</a:t>
            </a:r>
            <a:endParaRPr sz="1300" b="1">
              <a:solidFill>
                <a:srgbClr val="FFFFFF"/>
              </a:solidFill>
              <a:latin typeface="Cambria"/>
              <a:ea typeface="Cambria"/>
              <a:cs typeface="Cambria"/>
              <a:sym typeface="Cambria"/>
            </a:endParaRPr>
          </a:p>
        </p:txBody>
      </p:sp>
      <p:sp>
        <p:nvSpPr>
          <p:cNvPr id="77" name="Google Shape;77;p15"/>
          <p:cNvSpPr txBox="1">
            <a:spLocks noGrp="1"/>
          </p:cNvSpPr>
          <p:nvPr>
            <p:ph type="body" idx="1"/>
          </p:nvPr>
        </p:nvSpPr>
        <p:spPr>
          <a:xfrm>
            <a:off x="428625" y="1112975"/>
            <a:ext cx="8403600" cy="48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t>There are still many states in the USA which have </a:t>
            </a:r>
            <a:r>
              <a:rPr lang="en" sz="1000" b="1">
                <a:solidFill>
                  <a:schemeClr val="accent1"/>
                </a:solidFill>
              </a:rPr>
              <a:t>very low to negligible rate of SAT participation</a:t>
            </a:r>
            <a:r>
              <a:rPr lang="en" sz="1000"/>
              <a:t> among high schoolers. </a:t>
            </a:r>
            <a:endParaRPr sz="1000"/>
          </a:p>
          <a:p>
            <a:pPr marL="0" lvl="0" indent="0" algn="ctr" rtl="0">
              <a:spcBef>
                <a:spcPts val="0"/>
              </a:spcBef>
              <a:spcAft>
                <a:spcPts val="0"/>
              </a:spcAft>
              <a:buNone/>
            </a:pPr>
            <a:r>
              <a:rPr lang="en" sz="1000"/>
              <a:t>There is a need for a focused approach, to </a:t>
            </a:r>
            <a:r>
              <a:rPr lang="en" sz="1000" b="1">
                <a:solidFill>
                  <a:schemeClr val="accent1"/>
                </a:solidFill>
              </a:rPr>
              <a:t>improve state level SAT participation across the nation</a:t>
            </a:r>
            <a:r>
              <a:rPr lang="en" sz="1000"/>
              <a:t>. </a:t>
            </a:r>
            <a:endParaRPr sz="1000"/>
          </a:p>
          <a:p>
            <a:pPr marL="0" lvl="0" indent="0" algn="ctr" rtl="0">
              <a:spcBef>
                <a:spcPts val="0"/>
              </a:spcBef>
              <a:spcAft>
                <a:spcPts val="0"/>
              </a:spcAft>
              <a:buNone/>
            </a:pPr>
            <a:endParaRPr b="1"/>
          </a:p>
        </p:txBody>
      </p:sp>
      <p:sp>
        <p:nvSpPr>
          <p:cNvPr id="78" name="Google Shape;78;p15"/>
          <p:cNvSpPr txBox="1">
            <a:spLocks noGrp="1"/>
          </p:cNvSpPr>
          <p:nvPr>
            <p:ph type="title"/>
          </p:nvPr>
        </p:nvSpPr>
        <p:spPr>
          <a:xfrm>
            <a:off x="399413" y="1654250"/>
            <a:ext cx="8403600" cy="281700"/>
          </a:xfrm>
          <a:prstGeom prst="rect">
            <a:avLst/>
          </a:prstGeom>
          <a:solidFill>
            <a:schemeClr val="accent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FFF"/>
                </a:solidFill>
                <a:latin typeface="Cambria"/>
                <a:ea typeface="Cambria"/>
                <a:cs typeface="Cambria"/>
                <a:sym typeface="Cambria"/>
              </a:rPr>
              <a:t>WHAT WE WILL BE DOING</a:t>
            </a:r>
            <a:endParaRPr sz="1300" b="1">
              <a:solidFill>
                <a:srgbClr val="FFFFFF"/>
              </a:solidFill>
              <a:latin typeface="Cambria"/>
              <a:ea typeface="Cambria"/>
              <a:cs typeface="Cambria"/>
              <a:sym typeface="Cambria"/>
            </a:endParaRPr>
          </a:p>
        </p:txBody>
      </p:sp>
      <p:sp>
        <p:nvSpPr>
          <p:cNvPr id="79" name="Google Shape;79;p15"/>
          <p:cNvSpPr txBox="1">
            <a:spLocks noGrp="1"/>
          </p:cNvSpPr>
          <p:nvPr>
            <p:ph type="title"/>
          </p:nvPr>
        </p:nvSpPr>
        <p:spPr>
          <a:xfrm>
            <a:off x="1672175" y="1996925"/>
            <a:ext cx="3411300" cy="281700"/>
          </a:xfrm>
          <a:prstGeom prst="rect">
            <a:avLst/>
          </a:prstGeom>
          <a:solidFill>
            <a:schemeClr val="tx2">
              <a:lumMod val="20000"/>
              <a:lumOff val="80000"/>
            </a:schemeClr>
          </a:solidFill>
          <a:ln w="31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accent1"/>
                </a:solidFill>
                <a:latin typeface="Cambria"/>
                <a:ea typeface="Cambria"/>
                <a:cs typeface="Cambria"/>
                <a:sym typeface="Cambria"/>
              </a:rPr>
              <a:t>SAT</a:t>
            </a:r>
            <a:endParaRPr sz="1300" b="1">
              <a:solidFill>
                <a:schemeClr val="accent1"/>
              </a:solidFill>
              <a:latin typeface="Cambria"/>
              <a:ea typeface="Cambria"/>
              <a:cs typeface="Cambria"/>
              <a:sym typeface="Cambria"/>
            </a:endParaRPr>
          </a:p>
        </p:txBody>
      </p:sp>
      <p:sp>
        <p:nvSpPr>
          <p:cNvPr id="80" name="Google Shape;80;p15"/>
          <p:cNvSpPr txBox="1">
            <a:spLocks noGrp="1"/>
          </p:cNvSpPr>
          <p:nvPr>
            <p:ph type="title"/>
          </p:nvPr>
        </p:nvSpPr>
        <p:spPr>
          <a:xfrm>
            <a:off x="5316425" y="1996925"/>
            <a:ext cx="3486600" cy="281700"/>
          </a:xfrm>
          <a:prstGeom prst="rect">
            <a:avLst/>
          </a:prstGeom>
          <a:solidFill>
            <a:schemeClr val="tx2">
              <a:lumMod val="20000"/>
              <a:lumOff val="80000"/>
            </a:schemeClr>
          </a:solidFill>
          <a:ln w="31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accent1"/>
                </a:solidFill>
                <a:latin typeface="Cambria"/>
                <a:ea typeface="Cambria"/>
                <a:cs typeface="Cambria"/>
                <a:sym typeface="Cambria"/>
              </a:rPr>
              <a:t>ACT</a:t>
            </a:r>
            <a:endParaRPr sz="1300" b="1">
              <a:solidFill>
                <a:schemeClr val="accent1"/>
              </a:solidFill>
              <a:latin typeface="Cambria"/>
              <a:ea typeface="Cambria"/>
              <a:cs typeface="Cambria"/>
              <a:sym typeface="Cambria"/>
            </a:endParaRPr>
          </a:p>
        </p:txBody>
      </p:sp>
      <p:sp>
        <p:nvSpPr>
          <p:cNvPr id="81" name="Google Shape;81;p15"/>
          <p:cNvSpPr txBox="1">
            <a:spLocks noGrp="1"/>
          </p:cNvSpPr>
          <p:nvPr>
            <p:ph type="title"/>
          </p:nvPr>
        </p:nvSpPr>
        <p:spPr>
          <a:xfrm>
            <a:off x="1672174" y="2426650"/>
            <a:ext cx="2017500" cy="281700"/>
          </a:xfrm>
          <a:prstGeom prst="rect">
            <a:avLst/>
          </a:prstGeom>
          <a:solidFill>
            <a:schemeClr val="tx2">
              <a:lumMod val="20000"/>
              <a:lumOff val="80000"/>
            </a:schemeClr>
          </a:solidFill>
          <a:ln w="31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accent1"/>
                </a:solidFill>
                <a:latin typeface="Cambria"/>
                <a:ea typeface="Cambria"/>
                <a:cs typeface="Cambria"/>
                <a:sym typeface="Cambria"/>
              </a:rPr>
              <a:t>Participation rate</a:t>
            </a:r>
            <a:endParaRPr sz="1300" b="1" dirty="0">
              <a:solidFill>
                <a:schemeClr val="accent1"/>
              </a:solidFill>
              <a:latin typeface="Cambria"/>
              <a:ea typeface="Cambria"/>
              <a:cs typeface="Cambria"/>
              <a:sym typeface="Cambria"/>
            </a:endParaRPr>
          </a:p>
        </p:txBody>
      </p:sp>
      <p:sp>
        <p:nvSpPr>
          <p:cNvPr id="82" name="Google Shape;82;p15"/>
          <p:cNvSpPr txBox="1">
            <a:spLocks noGrp="1"/>
          </p:cNvSpPr>
          <p:nvPr>
            <p:ph type="title"/>
          </p:nvPr>
        </p:nvSpPr>
        <p:spPr>
          <a:xfrm>
            <a:off x="399432" y="3173330"/>
            <a:ext cx="8403600" cy="281700"/>
          </a:xfrm>
          <a:prstGeom prst="rect">
            <a:avLst/>
          </a:prstGeom>
          <a:solidFill>
            <a:schemeClr val="tx2">
              <a:lumMod val="20000"/>
              <a:lumOff val="80000"/>
            </a:schemeClr>
          </a:solidFill>
          <a:ln w="31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accent1"/>
                </a:solidFill>
                <a:latin typeface="Cambria"/>
                <a:ea typeface="Cambria"/>
                <a:cs typeface="Cambria"/>
                <a:sym typeface="Cambria"/>
              </a:rPr>
              <a:t>External Research</a:t>
            </a:r>
            <a:endParaRPr sz="1300" b="1" dirty="0">
              <a:solidFill>
                <a:schemeClr val="accent1"/>
              </a:solidFill>
              <a:latin typeface="Cambria"/>
              <a:ea typeface="Cambria"/>
              <a:cs typeface="Cambria"/>
              <a:sym typeface="Cambria"/>
            </a:endParaRPr>
          </a:p>
        </p:txBody>
      </p:sp>
      <p:sp>
        <p:nvSpPr>
          <p:cNvPr id="83" name="Google Shape;83;p15"/>
          <p:cNvSpPr txBox="1">
            <a:spLocks noGrp="1"/>
          </p:cNvSpPr>
          <p:nvPr>
            <p:ph type="title"/>
          </p:nvPr>
        </p:nvSpPr>
        <p:spPr>
          <a:xfrm>
            <a:off x="3883142" y="2426650"/>
            <a:ext cx="2363100" cy="281700"/>
          </a:xfrm>
          <a:prstGeom prst="rect">
            <a:avLst/>
          </a:prstGeom>
          <a:solidFill>
            <a:schemeClr val="tx2">
              <a:lumMod val="20000"/>
              <a:lumOff val="80000"/>
            </a:schemeClr>
          </a:solidFill>
          <a:ln w="31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accent1"/>
                </a:solidFill>
                <a:latin typeface="Cambria"/>
                <a:ea typeface="Cambria"/>
                <a:cs typeface="Cambria"/>
                <a:sym typeface="Cambria"/>
              </a:rPr>
              <a:t>Total Scores</a:t>
            </a:r>
            <a:endParaRPr sz="1300" b="1">
              <a:solidFill>
                <a:schemeClr val="accent1"/>
              </a:solidFill>
              <a:latin typeface="Cambria"/>
              <a:ea typeface="Cambria"/>
              <a:cs typeface="Cambria"/>
              <a:sym typeface="Cambria"/>
            </a:endParaRPr>
          </a:p>
        </p:txBody>
      </p:sp>
      <p:sp>
        <p:nvSpPr>
          <p:cNvPr id="84" name="Google Shape;84;p15"/>
          <p:cNvSpPr txBox="1">
            <a:spLocks noGrp="1"/>
          </p:cNvSpPr>
          <p:nvPr>
            <p:ph type="title"/>
          </p:nvPr>
        </p:nvSpPr>
        <p:spPr>
          <a:xfrm>
            <a:off x="6439808" y="2426650"/>
            <a:ext cx="2363100" cy="281700"/>
          </a:xfrm>
          <a:prstGeom prst="rect">
            <a:avLst/>
          </a:prstGeom>
          <a:solidFill>
            <a:schemeClr val="tx2">
              <a:lumMod val="20000"/>
              <a:lumOff val="80000"/>
            </a:schemeClr>
          </a:solidFill>
          <a:ln w="31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chemeClr val="accent1"/>
                </a:solidFill>
                <a:latin typeface="Cambria"/>
                <a:ea typeface="Cambria"/>
                <a:cs typeface="Cambria"/>
                <a:sym typeface="Cambria"/>
              </a:rPr>
              <a:t>Test Score per Subject</a:t>
            </a:r>
            <a:endParaRPr sz="1300" b="1">
              <a:solidFill>
                <a:schemeClr val="accent1"/>
              </a:solidFill>
              <a:latin typeface="Cambria"/>
              <a:ea typeface="Cambria"/>
              <a:cs typeface="Cambria"/>
              <a:sym typeface="Cambria"/>
            </a:endParaRPr>
          </a:p>
        </p:txBody>
      </p:sp>
      <p:sp>
        <p:nvSpPr>
          <p:cNvPr id="85" name="Google Shape;85;p15"/>
          <p:cNvSpPr txBox="1">
            <a:spLocks noGrp="1"/>
          </p:cNvSpPr>
          <p:nvPr>
            <p:ph type="title"/>
          </p:nvPr>
        </p:nvSpPr>
        <p:spPr>
          <a:xfrm>
            <a:off x="399432" y="3868990"/>
            <a:ext cx="8403600" cy="281700"/>
          </a:xfrm>
          <a:prstGeom prst="rect">
            <a:avLst/>
          </a:prstGeom>
          <a:solidFill>
            <a:schemeClr val="tx2">
              <a:lumMod val="20000"/>
              <a:lumOff val="80000"/>
            </a:schemeClr>
          </a:solidFill>
          <a:ln w="31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accent1"/>
                </a:solidFill>
                <a:latin typeface="Cambria"/>
                <a:ea typeface="Cambria"/>
                <a:cs typeface="Cambria"/>
                <a:sym typeface="Cambria"/>
              </a:rPr>
              <a:t>Key Trends and Insights</a:t>
            </a:r>
            <a:endParaRPr sz="1300" b="1" dirty="0">
              <a:solidFill>
                <a:schemeClr val="accent1"/>
              </a:solidFill>
              <a:latin typeface="Cambria"/>
              <a:ea typeface="Cambria"/>
              <a:cs typeface="Cambria"/>
              <a:sym typeface="Cambria"/>
            </a:endParaRPr>
          </a:p>
        </p:txBody>
      </p:sp>
      <p:sp>
        <p:nvSpPr>
          <p:cNvPr id="86" name="Google Shape;86;p15"/>
          <p:cNvSpPr txBox="1">
            <a:spLocks noGrp="1"/>
          </p:cNvSpPr>
          <p:nvPr>
            <p:ph type="title"/>
          </p:nvPr>
        </p:nvSpPr>
        <p:spPr>
          <a:xfrm>
            <a:off x="399432" y="4564650"/>
            <a:ext cx="8403600" cy="281700"/>
          </a:xfrm>
          <a:prstGeom prst="rect">
            <a:avLst/>
          </a:prstGeom>
          <a:solidFill>
            <a:schemeClr val="tx2">
              <a:lumMod val="20000"/>
              <a:lumOff val="80000"/>
            </a:schemeClr>
          </a:solidFill>
          <a:ln w="31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chemeClr val="accent1"/>
                </a:solidFill>
                <a:latin typeface="Cambria"/>
                <a:ea typeface="Cambria"/>
                <a:cs typeface="Cambria"/>
                <a:sym typeface="Cambria"/>
              </a:rPr>
              <a:t>Recommendations</a:t>
            </a:r>
            <a:endParaRPr sz="1300" b="1" dirty="0">
              <a:solidFill>
                <a:schemeClr val="accent1"/>
              </a:solidFill>
              <a:latin typeface="Cambria"/>
              <a:ea typeface="Cambria"/>
              <a:cs typeface="Cambria"/>
              <a:sym typeface="Cambria"/>
            </a:endParaRPr>
          </a:p>
        </p:txBody>
      </p:sp>
      <p:sp>
        <p:nvSpPr>
          <p:cNvPr id="87" name="Google Shape;87;p15"/>
          <p:cNvSpPr txBox="1"/>
          <p:nvPr/>
        </p:nvSpPr>
        <p:spPr>
          <a:xfrm>
            <a:off x="399425" y="1992125"/>
            <a:ext cx="12729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accent1"/>
                </a:solidFill>
                <a:latin typeface="Open Sans"/>
                <a:ea typeface="Open Sans"/>
                <a:cs typeface="Open Sans"/>
                <a:sym typeface="Open Sans"/>
              </a:rPr>
              <a:t>DATA ANALYSED:</a:t>
            </a:r>
            <a:endParaRPr sz="1000" b="1" dirty="0">
              <a:solidFill>
                <a:schemeClr val="accent1"/>
              </a:solidFill>
              <a:latin typeface="Open Sans"/>
              <a:ea typeface="Open Sans"/>
              <a:cs typeface="Open Sans"/>
              <a:sym typeface="Open Sans"/>
            </a:endParaRPr>
          </a:p>
        </p:txBody>
      </p:sp>
      <p:sp>
        <p:nvSpPr>
          <p:cNvPr id="88" name="Google Shape;88;p15"/>
          <p:cNvSpPr txBox="1"/>
          <p:nvPr/>
        </p:nvSpPr>
        <p:spPr>
          <a:xfrm>
            <a:off x="399425" y="2397300"/>
            <a:ext cx="1272900"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1"/>
                </a:solidFill>
                <a:latin typeface="Open Sans"/>
                <a:ea typeface="Open Sans"/>
                <a:cs typeface="Open Sans"/>
                <a:sym typeface="Open Sans"/>
              </a:rPr>
              <a:t>KEY METRICS:</a:t>
            </a:r>
            <a:endParaRPr sz="1000" b="1">
              <a:solidFill>
                <a:schemeClr val="accent1"/>
              </a:solidFill>
              <a:latin typeface="Open Sans"/>
              <a:ea typeface="Open Sans"/>
              <a:cs typeface="Open Sans"/>
              <a:sym typeface="Open Sans"/>
            </a:endParaRPr>
          </a:p>
        </p:txBody>
      </p:sp>
      <p:sp>
        <p:nvSpPr>
          <p:cNvPr id="89" name="Google Shape;89;p15"/>
          <p:cNvSpPr/>
          <p:nvPr/>
        </p:nvSpPr>
        <p:spPr>
          <a:xfrm>
            <a:off x="4495825" y="2825500"/>
            <a:ext cx="240000" cy="281700"/>
          </a:xfrm>
          <a:prstGeom prst="down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4495825" y="3521160"/>
            <a:ext cx="240000" cy="281700"/>
          </a:xfrm>
          <a:prstGeom prst="down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4495825" y="4216820"/>
            <a:ext cx="240000" cy="281700"/>
          </a:xfrm>
          <a:prstGeom prst="down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sp>
        <p:nvSpPr>
          <p:cNvPr id="104" name="Google Shape;104;p17"/>
          <p:cNvSpPr txBox="1"/>
          <p:nvPr/>
        </p:nvSpPr>
        <p:spPr>
          <a:xfrm>
            <a:off x="5083887" y="1037575"/>
            <a:ext cx="3746981" cy="13323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050" b="1" dirty="0">
                <a:solidFill>
                  <a:schemeClr val="accent1"/>
                </a:solidFill>
                <a:latin typeface="Open Sans"/>
                <a:ea typeface="Open Sans"/>
                <a:cs typeface="Open Sans"/>
                <a:sym typeface="Open Sans"/>
              </a:rPr>
              <a:t>SAT Examination:</a:t>
            </a:r>
            <a:endParaRPr sz="1050" b="1" dirty="0">
              <a:solidFill>
                <a:schemeClr val="accent1"/>
              </a:solidFill>
              <a:latin typeface="Open Sans"/>
              <a:ea typeface="Open Sans"/>
              <a:cs typeface="Open Sans"/>
              <a:sym typeface="Open Sans"/>
            </a:endParaRPr>
          </a:p>
          <a:p>
            <a:pPr marL="457200" lvl="0" indent="-317500" algn="l" rtl="0">
              <a:spcBef>
                <a:spcPts val="600"/>
              </a:spcBef>
              <a:spcAft>
                <a:spcPts val="0"/>
              </a:spcAft>
              <a:buSzPct val="100000"/>
              <a:buFont typeface="Open Sans"/>
              <a:buChar char="●"/>
            </a:pPr>
            <a:r>
              <a:rPr lang="en" sz="1000" dirty="0">
                <a:latin typeface="Open Sans"/>
                <a:ea typeface="Open Sans"/>
                <a:cs typeface="Open Sans"/>
                <a:sym typeface="Open Sans"/>
              </a:rPr>
              <a:t>Number of subject: 2 </a:t>
            </a:r>
            <a:br>
              <a:rPr lang="en" sz="1000" dirty="0">
                <a:latin typeface="Open Sans"/>
                <a:ea typeface="Open Sans"/>
                <a:cs typeface="Open Sans"/>
                <a:sym typeface="Open Sans"/>
              </a:rPr>
            </a:br>
            <a:r>
              <a:rPr lang="en" sz="1000" dirty="0">
                <a:latin typeface="Open Sans"/>
                <a:ea typeface="Open Sans"/>
                <a:cs typeface="Open Sans"/>
                <a:sym typeface="Open Sans"/>
              </a:rPr>
              <a:t>(Evidence-based Reading and Writing, Math)</a:t>
            </a:r>
          </a:p>
          <a:p>
            <a:pPr marL="457200" lvl="0" indent="-317500" algn="l" rtl="0">
              <a:spcBef>
                <a:spcPts val="600"/>
              </a:spcBef>
              <a:spcAft>
                <a:spcPts val="0"/>
              </a:spcAft>
              <a:buSzPct val="100000"/>
              <a:buFont typeface="Open Sans"/>
              <a:buChar char="●"/>
            </a:pPr>
            <a:r>
              <a:rPr lang="en" sz="1000" dirty="0">
                <a:latin typeface="Open Sans"/>
                <a:ea typeface="Open Sans"/>
                <a:cs typeface="Open Sans"/>
                <a:sym typeface="Open Sans"/>
              </a:rPr>
              <a:t>Each component is scored on a scale of 200 to 800.</a:t>
            </a:r>
            <a:endParaRPr sz="1000" dirty="0">
              <a:latin typeface="Open Sans"/>
              <a:ea typeface="Open Sans"/>
              <a:cs typeface="Open Sans"/>
              <a:sym typeface="Open Sans"/>
            </a:endParaRPr>
          </a:p>
          <a:p>
            <a:pPr marL="457200" lvl="0" indent="-317500" algn="l" rtl="0">
              <a:spcBef>
                <a:spcPts val="600"/>
              </a:spcBef>
              <a:spcAft>
                <a:spcPts val="0"/>
              </a:spcAft>
              <a:buSzPct val="100000"/>
              <a:buFont typeface="Open Sans"/>
              <a:buChar char="●"/>
            </a:pPr>
            <a:r>
              <a:rPr lang="en" sz="1000" dirty="0">
                <a:latin typeface="Open Sans"/>
                <a:ea typeface="Open Sans"/>
                <a:cs typeface="Open Sans"/>
                <a:sym typeface="Open Sans"/>
              </a:rPr>
              <a:t>Total score ranges from 400 to 1600. </a:t>
            </a:r>
            <a:endParaRPr sz="1000" dirty="0">
              <a:latin typeface="Open Sans"/>
              <a:ea typeface="Open Sans"/>
              <a:cs typeface="Open Sans"/>
              <a:sym typeface="Open Sans"/>
            </a:endParaRPr>
          </a:p>
          <a:p>
            <a:pPr marL="0" lvl="0" indent="0" algn="l" rtl="0">
              <a:spcBef>
                <a:spcPts val="600"/>
              </a:spcBef>
              <a:spcAft>
                <a:spcPts val="0"/>
              </a:spcAft>
              <a:buNone/>
            </a:pPr>
            <a:endParaRPr sz="1100" dirty="0">
              <a:latin typeface="Open Sans"/>
              <a:ea typeface="Open Sans"/>
              <a:cs typeface="Open Sans"/>
              <a:sym typeface="Open Sans"/>
            </a:endParaRPr>
          </a:p>
        </p:txBody>
      </p:sp>
      <p:sp>
        <p:nvSpPr>
          <p:cNvPr id="105" name="Google Shape;105;p17"/>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Preparation – Data Description</a:t>
            </a:r>
            <a:endParaRPr dirty="0"/>
          </a:p>
        </p:txBody>
      </p:sp>
      <p:pic>
        <p:nvPicPr>
          <p:cNvPr id="106" name="Google Shape;106;p17"/>
          <p:cNvPicPr preferRelativeResize="0"/>
          <p:nvPr/>
        </p:nvPicPr>
        <p:blipFill>
          <a:blip r:embed="rId3">
            <a:alphaModFix/>
          </a:blip>
          <a:stretch>
            <a:fillRect/>
          </a:stretch>
        </p:blipFill>
        <p:spPr>
          <a:xfrm>
            <a:off x="398556" y="1296625"/>
            <a:ext cx="4479484" cy="850201"/>
          </a:xfrm>
          <a:prstGeom prst="rect">
            <a:avLst/>
          </a:prstGeom>
          <a:noFill/>
          <a:ln>
            <a:noFill/>
          </a:ln>
        </p:spPr>
      </p:pic>
      <p:pic>
        <p:nvPicPr>
          <p:cNvPr id="107" name="Google Shape;107;p17"/>
          <p:cNvPicPr preferRelativeResize="0"/>
          <p:nvPr/>
        </p:nvPicPr>
        <p:blipFill>
          <a:blip r:embed="rId4">
            <a:alphaModFix/>
          </a:blip>
          <a:stretch>
            <a:fillRect/>
          </a:stretch>
        </p:blipFill>
        <p:spPr>
          <a:xfrm>
            <a:off x="398556" y="2843125"/>
            <a:ext cx="4122994" cy="843865"/>
          </a:xfrm>
          <a:prstGeom prst="rect">
            <a:avLst/>
          </a:prstGeom>
          <a:noFill/>
          <a:ln>
            <a:noFill/>
          </a:ln>
        </p:spPr>
      </p:pic>
      <p:sp>
        <p:nvSpPr>
          <p:cNvPr id="9" name="Google Shape;87;p15">
            <a:extLst>
              <a:ext uri="{FF2B5EF4-FFF2-40B4-BE49-F238E27FC236}">
                <a16:creationId xmlns:a16="http://schemas.microsoft.com/office/drawing/2014/main" id="{8382527D-488B-7A49-AE92-568B3F1ED383}"/>
              </a:ext>
            </a:extLst>
          </p:cNvPr>
          <p:cNvSpPr txBox="1"/>
          <p:nvPr/>
        </p:nvSpPr>
        <p:spPr>
          <a:xfrm>
            <a:off x="347525" y="1037575"/>
            <a:ext cx="2147721"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dirty="0">
                <a:solidFill>
                  <a:schemeClr val="accent1"/>
                </a:solidFill>
                <a:latin typeface="Open Sans"/>
                <a:ea typeface="Open Sans"/>
                <a:cs typeface="Open Sans"/>
                <a:sym typeface="Open Sans"/>
              </a:rPr>
              <a:t>SAT 2017 Data List</a:t>
            </a:r>
            <a:endParaRPr sz="1000" b="1" dirty="0">
              <a:solidFill>
                <a:schemeClr val="accent1"/>
              </a:solidFill>
              <a:latin typeface="Open Sans"/>
              <a:ea typeface="Open Sans"/>
              <a:cs typeface="Open Sans"/>
              <a:sym typeface="Open Sans"/>
            </a:endParaRPr>
          </a:p>
        </p:txBody>
      </p:sp>
      <p:sp>
        <p:nvSpPr>
          <p:cNvPr id="10" name="Google Shape;88;p15">
            <a:extLst>
              <a:ext uri="{FF2B5EF4-FFF2-40B4-BE49-F238E27FC236}">
                <a16:creationId xmlns:a16="http://schemas.microsoft.com/office/drawing/2014/main" id="{78810FB1-FCDD-1148-8E8F-5F5B7E4A6557}"/>
              </a:ext>
            </a:extLst>
          </p:cNvPr>
          <p:cNvSpPr txBox="1"/>
          <p:nvPr/>
        </p:nvSpPr>
        <p:spPr>
          <a:xfrm>
            <a:off x="311700" y="2587400"/>
            <a:ext cx="2229701" cy="36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accent1"/>
                </a:solidFill>
                <a:latin typeface="Open Sans"/>
                <a:ea typeface="Open Sans"/>
                <a:cs typeface="Open Sans"/>
                <a:sym typeface="Open Sans"/>
              </a:rPr>
              <a:t>ACT 2017 Data List</a:t>
            </a:r>
            <a:endParaRPr sz="1000" b="1" dirty="0">
              <a:solidFill>
                <a:schemeClr val="accent1"/>
              </a:solidFill>
              <a:latin typeface="Open Sans"/>
              <a:ea typeface="Open Sans"/>
              <a:cs typeface="Open Sans"/>
              <a:sym typeface="Open Sans"/>
            </a:endParaRPr>
          </a:p>
        </p:txBody>
      </p:sp>
      <p:sp>
        <p:nvSpPr>
          <p:cNvPr id="13" name="Google Shape;104;p17">
            <a:extLst>
              <a:ext uri="{FF2B5EF4-FFF2-40B4-BE49-F238E27FC236}">
                <a16:creationId xmlns:a16="http://schemas.microsoft.com/office/drawing/2014/main" id="{7C10EC15-2129-8A49-B5EC-942365A0235C}"/>
              </a:ext>
            </a:extLst>
          </p:cNvPr>
          <p:cNvSpPr txBox="1"/>
          <p:nvPr/>
        </p:nvSpPr>
        <p:spPr>
          <a:xfrm>
            <a:off x="5083887" y="2587400"/>
            <a:ext cx="3978131" cy="13323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1050" b="1" dirty="0">
                <a:solidFill>
                  <a:schemeClr val="accent1"/>
                </a:solidFill>
                <a:latin typeface="Open Sans"/>
                <a:ea typeface="Open Sans"/>
                <a:cs typeface="Open Sans"/>
                <a:sym typeface="Open Sans"/>
              </a:rPr>
              <a:t>ACT Examination:</a:t>
            </a:r>
            <a:endParaRPr sz="1050" b="1" dirty="0">
              <a:solidFill>
                <a:schemeClr val="accent1"/>
              </a:solidFill>
              <a:latin typeface="Open Sans"/>
              <a:ea typeface="Open Sans"/>
              <a:cs typeface="Open Sans"/>
              <a:sym typeface="Open Sans"/>
            </a:endParaRPr>
          </a:p>
          <a:p>
            <a:pPr marL="457200" indent="-317500">
              <a:spcBef>
                <a:spcPts val="600"/>
              </a:spcBef>
              <a:buSzPct val="100000"/>
              <a:buFont typeface="Open Sans"/>
              <a:buChar char="●"/>
            </a:pPr>
            <a:r>
              <a:rPr lang="en-SG" sz="1000" dirty="0">
                <a:solidFill>
                  <a:schemeClr val="dk1"/>
                </a:solidFill>
                <a:latin typeface="Open Sans"/>
                <a:ea typeface="Open Sans"/>
                <a:cs typeface="Open Sans"/>
                <a:sym typeface="Open Sans"/>
              </a:rPr>
              <a:t>Number of subjects: 4 </a:t>
            </a:r>
            <a:br>
              <a:rPr lang="en-SG" sz="1000" dirty="0">
                <a:solidFill>
                  <a:schemeClr val="dk1"/>
                </a:solidFill>
                <a:latin typeface="Open Sans"/>
                <a:ea typeface="Open Sans"/>
                <a:cs typeface="Open Sans"/>
                <a:sym typeface="Open Sans"/>
              </a:rPr>
            </a:br>
            <a:r>
              <a:rPr lang="en-SG" sz="1000" dirty="0">
                <a:solidFill>
                  <a:schemeClr val="dk1"/>
                </a:solidFill>
                <a:latin typeface="Open Sans"/>
                <a:ea typeface="Open Sans"/>
                <a:cs typeface="Open Sans"/>
                <a:sym typeface="Open Sans"/>
              </a:rPr>
              <a:t>(English, Math, Reading, Science)</a:t>
            </a:r>
          </a:p>
          <a:p>
            <a:pPr marL="457200" indent="-317500">
              <a:spcBef>
                <a:spcPts val="600"/>
              </a:spcBef>
              <a:buSzPct val="100000"/>
              <a:buFont typeface="Open Sans"/>
              <a:buChar char="●"/>
            </a:pPr>
            <a:r>
              <a:rPr lang="en-SG" sz="1000" dirty="0">
                <a:solidFill>
                  <a:schemeClr val="dk1"/>
                </a:solidFill>
                <a:latin typeface="Open Sans"/>
                <a:ea typeface="Open Sans"/>
                <a:cs typeface="Open Sans"/>
                <a:sym typeface="Open Sans"/>
              </a:rPr>
              <a:t>Each component is scored on a scale of 1 to 36.</a:t>
            </a:r>
            <a:endParaRPr sz="1000" dirty="0">
              <a:latin typeface="Open Sans"/>
              <a:ea typeface="Open Sans"/>
              <a:cs typeface="Open Sans"/>
              <a:sym typeface="Open Sans"/>
            </a:endParaRPr>
          </a:p>
          <a:p>
            <a:pPr marL="457200" lvl="0" indent="-317500" algn="l" rtl="0">
              <a:spcBef>
                <a:spcPts val="600"/>
              </a:spcBef>
              <a:spcAft>
                <a:spcPts val="0"/>
              </a:spcAft>
              <a:buSzPct val="100000"/>
              <a:buFont typeface="Open Sans"/>
              <a:buChar char="●"/>
            </a:pPr>
            <a:r>
              <a:rPr lang="en-US" sz="1000" dirty="0">
                <a:latin typeface="Open Sans"/>
                <a:ea typeface="Open Sans"/>
                <a:cs typeface="Open Sans"/>
                <a:sym typeface="Open Sans"/>
              </a:rPr>
              <a:t>Average composite score ranges from 1 to 36</a:t>
            </a:r>
            <a:endParaRPr sz="1000" dirty="0">
              <a:latin typeface="Open Sans"/>
              <a:ea typeface="Open Sans"/>
              <a:cs typeface="Open Sans"/>
              <a:sym typeface="Open Sans"/>
            </a:endParaRPr>
          </a:p>
          <a:p>
            <a:pPr marL="0" lvl="0" indent="0" algn="l" rtl="0">
              <a:spcBef>
                <a:spcPts val="600"/>
              </a:spcBef>
              <a:spcAft>
                <a:spcPts val="0"/>
              </a:spcAft>
              <a:buNone/>
            </a:pPr>
            <a:endParaRPr sz="1100" dirty="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Research Method &amp; Analysis</a:t>
            </a:r>
            <a:endParaRPr/>
          </a:p>
        </p:txBody>
      </p:sp>
      <p:sp>
        <p:nvSpPr>
          <p:cNvPr id="114" name="Google Shape;114;p18"/>
          <p:cNvSpPr txBox="1">
            <a:spLocks noGrp="1"/>
          </p:cNvSpPr>
          <p:nvPr>
            <p:ph type="body" idx="1"/>
          </p:nvPr>
        </p:nvSpPr>
        <p:spPr>
          <a:xfrm>
            <a:off x="311700" y="987100"/>
            <a:ext cx="8520600" cy="33540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Open Sans"/>
              <a:buChar char="-"/>
            </a:pPr>
            <a:r>
              <a:rPr lang="en" sz="1400" dirty="0"/>
              <a:t>There were 3 errors found in the data and have been replaced with the </a:t>
            </a:r>
            <a:r>
              <a:rPr lang="en" sz="1400" b="1" dirty="0"/>
              <a:t>correct values</a:t>
            </a:r>
            <a:r>
              <a:rPr lang="en" sz="1400" dirty="0"/>
              <a:t>.</a:t>
            </a:r>
            <a:endParaRPr sz="1400" dirty="0"/>
          </a:p>
          <a:p>
            <a:pPr marL="457200" lvl="0" indent="0" algn="l" rtl="0">
              <a:lnSpc>
                <a:spcPct val="100000"/>
              </a:lnSpc>
              <a:spcBef>
                <a:spcPts val="0"/>
              </a:spcBef>
              <a:spcAft>
                <a:spcPts val="0"/>
              </a:spcAft>
              <a:buNone/>
            </a:pPr>
            <a:endParaRPr sz="1400" dirty="0"/>
          </a:p>
          <a:p>
            <a:pPr marL="457200" lvl="0" indent="0" algn="l" rtl="0">
              <a:lnSpc>
                <a:spcPct val="100000"/>
              </a:lnSpc>
              <a:spcBef>
                <a:spcPts val="0"/>
              </a:spcBef>
              <a:spcAft>
                <a:spcPts val="0"/>
              </a:spcAft>
              <a:buNone/>
            </a:pPr>
            <a:endParaRPr sz="1400" dirty="0"/>
          </a:p>
          <a:p>
            <a:pPr marL="45720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endParaRPr sz="1400" dirty="0"/>
          </a:p>
          <a:p>
            <a:pPr marL="457200" lvl="0" indent="-317500" algn="l" rtl="0">
              <a:lnSpc>
                <a:spcPct val="100000"/>
              </a:lnSpc>
              <a:spcBef>
                <a:spcPts val="0"/>
              </a:spcBef>
              <a:spcAft>
                <a:spcPts val="0"/>
              </a:spcAft>
              <a:buSzPts val="1400"/>
              <a:buFont typeface="Open Sans"/>
              <a:buChar char="-"/>
            </a:pPr>
            <a:r>
              <a:rPr lang="en" sz="1400" dirty="0"/>
              <a:t>The data type of participation rates and scores were set to </a:t>
            </a:r>
            <a:r>
              <a:rPr lang="en" sz="1400" b="1" dirty="0"/>
              <a:t>either integer or float</a:t>
            </a:r>
            <a:r>
              <a:rPr lang="en" sz="1400" dirty="0"/>
              <a:t>. </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endParaRPr sz="1400" dirty="0"/>
          </a:p>
          <a:p>
            <a:pPr marL="457200" lvl="0" indent="-317500" algn="l" rtl="0">
              <a:lnSpc>
                <a:spcPct val="100000"/>
              </a:lnSpc>
              <a:spcBef>
                <a:spcPts val="0"/>
              </a:spcBef>
              <a:spcAft>
                <a:spcPts val="0"/>
              </a:spcAft>
              <a:buSzPts val="1400"/>
              <a:buFont typeface="Open Sans"/>
              <a:buChar char="-"/>
            </a:pPr>
            <a:r>
              <a:rPr lang="en" sz="1400" dirty="0"/>
              <a:t>Column names have been changed to </a:t>
            </a:r>
            <a:r>
              <a:rPr lang="en" sz="1400" b="1" dirty="0"/>
              <a:t>more expressive and unique names</a:t>
            </a:r>
            <a:r>
              <a:rPr lang="en" sz="1400" dirty="0"/>
              <a:t>.</a:t>
            </a:r>
            <a:endParaRPr dirty="0"/>
          </a:p>
        </p:txBody>
      </p:sp>
      <p:sp>
        <p:nvSpPr>
          <p:cNvPr id="115" name="Google Shape;115;p18"/>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lvl="0"/>
            <a:r>
              <a:rPr lang="en" dirty="0"/>
              <a:t>Data Preparation – Data Cleaning</a:t>
            </a:r>
            <a:endParaRPr dirty="0"/>
          </a:p>
        </p:txBody>
      </p:sp>
      <p:pic>
        <p:nvPicPr>
          <p:cNvPr id="116" name="Google Shape;116;p18"/>
          <p:cNvPicPr preferRelativeResize="0"/>
          <p:nvPr/>
        </p:nvPicPr>
        <p:blipFill>
          <a:blip r:embed="rId3">
            <a:alphaModFix/>
          </a:blip>
          <a:stretch>
            <a:fillRect/>
          </a:stretch>
        </p:blipFill>
        <p:spPr>
          <a:xfrm>
            <a:off x="836475" y="1348505"/>
            <a:ext cx="5214883" cy="686770"/>
          </a:xfrm>
          <a:prstGeom prst="rect">
            <a:avLst/>
          </a:prstGeom>
          <a:noFill/>
          <a:ln>
            <a:noFill/>
          </a:ln>
        </p:spPr>
      </p:pic>
      <p:pic>
        <p:nvPicPr>
          <p:cNvPr id="117" name="Google Shape;117;p18"/>
          <p:cNvPicPr preferRelativeResize="0"/>
          <p:nvPr/>
        </p:nvPicPr>
        <p:blipFill>
          <a:blip r:embed="rId4">
            <a:alphaModFix/>
          </a:blip>
          <a:stretch>
            <a:fillRect/>
          </a:stretch>
        </p:blipFill>
        <p:spPr>
          <a:xfrm>
            <a:off x="836475" y="2434273"/>
            <a:ext cx="7394617" cy="545653"/>
          </a:xfrm>
          <a:prstGeom prst="rect">
            <a:avLst/>
          </a:prstGeom>
          <a:noFill/>
          <a:ln>
            <a:noFill/>
          </a:ln>
        </p:spPr>
      </p:pic>
      <p:pic>
        <p:nvPicPr>
          <p:cNvPr id="118" name="Google Shape;118;p18"/>
          <p:cNvPicPr preferRelativeResize="0"/>
          <p:nvPr/>
        </p:nvPicPr>
        <p:blipFill>
          <a:blip r:embed="rId5">
            <a:alphaModFix/>
          </a:blip>
          <a:stretch>
            <a:fillRect/>
          </a:stretch>
        </p:blipFill>
        <p:spPr>
          <a:xfrm>
            <a:off x="836475" y="3441870"/>
            <a:ext cx="6555747" cy="11614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Research Method &amp; Analysis</a:t>
            </a:r>
            <a:endParaRPr/>
          </a:p>
        </p:txBody>
      </p:sp>
      <p:sp>
        <p:nvSpPr>
          <p:cNvPr id="124" name="Google Shape;124;p19"/>
          <p:cNvSpPr txBox="1"/>
          <p:nvPr/>
        </p:nvSpPr>
        <p:spPr>
          <a:xfrm>
            <a:off x="347525" y="943600"/>
            <a:ext cx="8160300" cy="1938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dirty="0">
              <a:latin typeface="Open Sans"/>
              <a:ea typeface="Open Sans"/>
              <a:cs typeface="Open Sans"/>
              <a:sym typeface="Open Sans"/>
            </a:endParaRPr>
          </a:p>
          <a:p>
            <a:pPr marL="457200" lvl="0" indent="-317500" algn="l" rtl="0">
              <a:lnSpc>
                <a:spcPct val="100000"/>
              </a:lnSpc>
              <a:spcBef>
                <a:spcPts val="0"/>
              </a:spcBef>
              <a:spcAft>
                <a:spcPts val="0"/>
              </a:spcAft>
              <a:buSzPts val="1400"/>
              <a:buFont typeface="Open Sans"/>
              <a:buChar char="●"/>
            </a:pPr>
            <a:r>
              <a:rPr lang="en" dirty="0">
                <a:latin typeface="Open Sans"/>
                <a:ea typeface="Open Sans"/>
                <a:cs typeface="Open Sans"/>
                <a:sym typeface="Open Sans"/>
              </a:rPr>
              <a:t>The row information for national from act_2017 has been removed </a:t>
            </a:r>
            <a:endParaRPr dirty="0">
              <a:latin typeface="Open Sans"/>
              <a:ea typeface="Open Sans"/>
              <a:cs typeface="Open Sans"/>
              <a:sym typeface="Open Sans"/>
            </a:endParaRPr>
          </a:p>
          <a:p>
            <a:pPr marL="457200" lvl="0" indent="-317500" algn="l" rtl="0">
              <a:lnSpc>
                <a:spcPct val="100000"/>
              </a:lnSpc>
              <a:spcBef>
                <a:spcPts val="1000"/>
              </a:spcBef>
              <a:spcAft>
                <a:spcPts val="0"/>
              </a:spcAft>
              <a:buSzPts val="1400"/>
              <a:buFont typeface="Open Sans"/>
              <a:buChar char="●"/>
            </a:pPr>
            <a:r>
              <a:rPr lang="en" dirty="0">
                <a:latin typeface="Open Sans"/>
                <a:ea typeface="Open Sans"/>
                <a:cs typeface="Open Sans"/>
                <a:sym typeface="Open Sans"/>
              </a:rPr>
              <a:t>Data from SAT 2017 and ACT 2017 are then combined together and saved as a new file combined_2017.csv.</a:t>
            </a:r>
            <a:endParaRPr dirty="0">
              <a:latin typeface="Open Sans"/>
              <a:ea typeface="Open Sans"/>
              <a:cs typeface="Open Sans"/>
              <a:sym typeface="Open Sans"/>
            </a:endParaRPr>
          </a:p>
          <a:p>
            <a:pPr marL="457200" lvl="0" indent="-317500" algn="l" rtl="0">
              <a:lnSpc>
                <a:spcPct val="100000"/>
              </a:lnSpc>
              <a:spcBef>
                <a:spcPts val="1000"/>
              </a:spcBef>
              <a:spcAft>
                <a:spcPts val="0"/>
              </a:spcAft>
              <a:buSzPts val="1400"/>
              <a:buFont typeface="Open Sans"/>
              <a:buChar char="●"/>
            </a:pPr>
            <a:r>
              <a:rPr lang="en" dirty="0">
                <a:latin typeface="Open Sans"/>
                <a:ea typeface="Open Sans"/>
                <a:cs typeface="Open Sans"/>
                <a:sym typeface="Open Sans"/>
              </a:rPr>
              <a:t>Same steps were repeated for SAT_2018 and ACT_2018.</a:t>
            </a:r>
            <a:endParaRPr dirty="0">
              <a:latin typeface="Open Sans"/>
              <a:ea typeface="Open Sans"/>
              <a:cs typeface="Open Sans"/>
              <a:sym typeface="Open Sans"/>
            </a:endParaRPr>
          </a:p>
          <a:p>
            <a:pPr marL="457200" lvl="0" indent="-317500" algn="l" rtl="0">
              <a:lnSpc>
                <a:spcPct val="100000"/>
              </a:lnSpc>
              <a:spcBef>
                <a:spcPts val="1000"/>
              </a:spcBef>
              <a:spcAft>
                <a:spcPts val="0"/>
              </a:spcAft>
              <a:buSzPts val="1400"/>
              <a:buFont typeface="Open Sans"/>
              <a:buChar char="●"/>
            </a:pPr>
            <a:r>
              <a:rPr lang="en" dirty="0">
                <a:latin typeface="Open Sans"/>
                <a:ea typeface="Open Sans"/>
                <a:cs typeface="Open Sans"/>
                <a:sym typeface="Open Sans"/>
              </a:rPr>
              <a:t>2017 and 2018 data were then combined and saved as </a:t>
            </a:r>
            <a:r>
              <a:rPr lang="en" dirty="0" err="1">
                <a:latin typeface="Open Sans"/>
                <a:ea typeface="Open Sans"/>
                <a:cs typeface="Open Sans"/>
                <a:sym typeface="Open Sans"/>
              </a:rPr>
              <a:t>final.csv</a:t>
            </a:r>
            <a:r>
              <a:rPr lang="en" dirty="0">
                <a:latin typeface="Open Sans"/>
                <a:ea typeface="Open Sans"/>
                <a:cs typeface="Open Sans"/>
                <a:sym typeface="Open Sans"/>
              </a:rPr>
              <a:t>. </a:t>
            </a:r>
            <a:endParaRPr dirty="0">
              <a:latin typeface="Open Sans"/>
              <a:ea typeface="Open Sans"/>
              <a:cs typeface="Open Sans"/>
              <a:sym typeface="Open Sans"/>
            </a:endParaRPr>
          </a:p>
          <a:p>
            <a:pPr marL="457200" lvl="0" indent="-317500" algn="l" rtl="0">
              <a:lnSpc>
                <a:spcPct val="100000"/>
              </a:lnSpc>
              <a:spcBef>
                <a:spcPts val="1000"/>
              </a:spcBef>
              <a:spcAft>
                <a:spcPts val="1000"/>
              </a:spcAft>
              <a:buSzPts val="1400"/>
              <a:buFont typeface="Open Sans"/>
              <a:buChar char="●"/>
            </a:pPr>
            <a:r>
              <a:rPr lang="en" dirty="0">
                <a:latin typeface="Open Sans"/>
                <a:ea typeface="Open Sans"/>
                <a:cs typeface="Open Sans"/>
                <a:sym typeface="Open Sans"/>
              </a:rPr>
              <a:t>This file will be used for the rest of investigation and analysis.</a:t>
            </a:r>
            <a:endParaRPr dirty="0">
              <a:latin typeface="Open Sans"/>
              <a:ea typeface="Open Sans"/>
              <a:cs typeface="Open Sans"/>
              <a:sym typeface="Open Sans"/>
            </a:endParaRPr>
          </a:p>
        </p:txBody>
      </p:sp>
      <p:pic>
        <p:nvPicPr>
          <p:cNvPr id="125" name="Google Shape;125;p19"/>
          <p:cNvPicPr preferRelativeResize="0"/>
          <p:nvPr/>
        </p:nvPicPr>
        <p:blipFill>
          <a:blip r:embed="rId3">
            <a:alphaModFix/>
          </a:blip>
          <a:stretch>
            <a:fillRect/>
          </a:stretch>
        </p:blipFill>
        <p:spPr>
          <a:xfrm>
            <a:off x="676813" y="3120626"/>
            <a:ext cx="7929074" cy="959490"/>
          </a:xfrm>
          <a:prstGeom prst="rect">
            <a:avLst/>
          </a:prstGeom>
          <a:noFill/>
          <a:ln>
            <a:noFill/>
          </a:ln>
        </p:spPr>
      </p:pic>
      <p:sp>
        <p:nvSpPr>
          <p:cNvPr id="126" name="Google Shape;126;p19"/>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lvl="0"/>
            <a:r>
              <a:rPr lang="en" dirty="0"/>
              <a:t>Data Preparation – Merging </a:t>
            </a:r>
            <a:r>
              <a:rPr lang="en" dirty="0" err="1"/>
              <a:t>Dataframes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Research Method &amp; Analysis</a:t>
            </a:r>
            <a:endParaRPr/>
          </a:p>
        </p:txBody>
      </p:sp>
      <p:sp>
        <p:nvSpPr>
          <p:cNvPr id="132" name="Google Shape;132;p20"/>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lvl="0"/>
            <a:r>
              <a:rPr lang="en" dirty="0"/>
              <a:t>Data Preparation – Data Dictionary</a:t>
            </a:r>
            <a:endParaRPr dirty="0"/>
          </a:p>
        </p:txBody>
      </p:sp>
      <p:pic>
        <p:nvPicPr>
          <p:cNvPr id="133" name="Google Shape;133;p20"/>
          <p:cNvPicPr preferRelativeResize="0"/>
          <p:nvPr/>
        </p:nvPicPr>
        <p:blipFill>
          <a:blip r:embed="rId3">
            <a:alphaModFix/>
          </a:blip>
          <a:stretch>
            <a:fillRect/>
          </a:stretch>
        </p:blipFill>
        <p:spPr>
          <a:xfrm>
            <a:off x="556950" y="1190525"/>
            <a:ext cx="8019401" cy="3536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graphicFrame>
        <p:nvGraphicFramePr>
          <p:cNvPr id="139" name="Google Shape;139;p21"/>
          <p:cNvGraphicFramePr/>
          <p:nvPr>
            <p:extLst>
              <p:ext uri="{D42A27DB-BD31-4B8C-83A1-F6EECF244321}">
                <p14:modId xmlns:p14="http://schemas.microsoft.com/office/powerpoint/2010/main" val="3085090332"/>
              </p:ext>
            </p:extLst>
          </p:nvPr>
        </p:nvGraphicFramePr>
        <p:xfrm>
          <a:off x="235613" y="1090075"/>
          <a:ext cx="8744400" cy="3619750"/>
        </p:xfrm>
        <a:graphic>
          <a:graphicData uri="http://schemas.openxmlformats.org/drawingml/2006/table">
            <a:tbl>
              <a:tblPr>
                <a:noFill/>
                <a:tableStyleId>{2F1AFAF8-FD02-4F5B-8933-F84A79533465}</a:tableStyleId>
              </a:tblPr>
              <a:tblGrid>
                <a:gridCol w="2499150">
                  <a:extLst>
                    <a:ext uri="{9D8B030D-6E8A-4147-A177-3AD203B41FA5}">
                      <a16:colId xmlns:a16="http://schemas.microsoft.com/office/drawing/2014/main" val="20000"/>
                    </a:ext>
                  </a:extLst>
                </a:gridCol>
                <a:gridCol w="3122625">
                  <a:extLst>
                    <a:ext uri="{9D8B030D-6E8A-4147-A177-3AD203B41FA5}">
                      <a16:colId xmlns:a16="http://schemas.microsoft.com/office/drawing/2014/main" val="20001"/>
                    </a:ext>
                  </a:extLst>
                </a:gridCol>
                <a:gridCol w="3122625">
                  <a:extLst>
                    <a:ext uri="{9D8B030D-6E8A-4147-A177-3AD203B41FA5}">
                      <a16:colId xmlns:a16="http://schemas.microsoft.com/office/drawing/2014/main" val="20002"/>
                    </a:ext>
                  </a:extLst>
                </a:gridCol>
              </a:tblGrid>
              <a:tr h="441925">
                <a:tc>
                  <a:txBody>
                    <a:bodyPr/>
                    <a:lstStyle/>
                    <a:p>
                      <a:pPr marL="0" lvl="0" indent="0" algn="l" rtl="0">
                        <a:spcBef>
                          <a:spcPts val="0"/>
                        </a:spcBef>
                        <a:spcAft>
                          <a:spcPts val="0"/>
                        </a:spcAft>
                        <a:buNone/>
                      </a:pPr>
                      <a:endParaRPr sz="1700" b="1">
                        <a:solidFill>
                          <a:srgbClr val="FFFFFF"/>
                        </a:solidFill>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sz="1900" b="1">
                          <a:solidFill>
                            <a:srgbClr val="FFFFFF"/>
                          </a:solidFill>
                          <a:latin typeface="Cambria"/>
                          <a:ea typeface="Cambria"/>
                          <a:cs typeface="Cambria"/>
                          <a:sym typeface="Cambria"/>
                        </a:rPr>
                        <a:t>SAT</a:t>
                      </a:r>
                      <a:endParaRPr sz="1900" b="1">
                        <a:solidFill>
                          <a:srgbClr val="FFFFFF"/>
                        </a:solidFill>
                        <a:latin typeface="Cambria"/>
                        <a:ea typeface="Cambria"/>
                        <a:cs typeface="Cambria"/>
                        <a:sym typeface="Cambria"/>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a:txBody>
                    <a:bodyPr/>
                    <a:lstStyle/>
                    <a:p>
                      <a:pPr marL="0" lvl="0" indent="0" algn="ctr" rtl="0">
                        <a:spcBef>
                          <a:spcPts val="0"/>
                        </a:spcBef>
                        <a:spcAft>
                          <a:spcPts val="0"/>
                        </a:spcAft>
                        <a:buNone/>
                      </a:pPr>
                      <a:r>
                        <a:rPr lang="en" sz="1900" b="1">
                          <a:solidFill>
                            <a:srgbClr val="FFFFFF"/>
                          </a:solidFill>
                          <a:latin typeface="Cambria"/>
                          <a:ea typeface="Cambria"/>
                          <a:cs typeface="Cambria"/>
                          <a:sym typeface="Cambria"/>
                        </a:rPr>
                        <a:t>ACT</a:t>
                      </a:r>
                      <a:endParaRPr sz="1900" b="1">
                        <a:solidFill>
                          <a:srgbClr val="FFFFFF"/>
                        </a:solidFill>
                        <a:latin typeface="Cambria"/>
                        <a:ea typeface="Cambria"/>
                        <a:cs typeface="Cambria"/>
                        <a:sym typeface="Cambria"/>
                      </a:endParaRPr>
                    </a:p>
                  </a:txBody>
                  <a:tcPr marL="91425" marR="9142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567875">
                <a:tc>
                  <a:txBody>
                    <a:bodyPr/>
                    <a:lstStyle/>
                    <a:p>
                      <a:pPr marL="0" lvl="0" indent="0" algn="l" rtl="0">
                        <a:spcBef>
                          <a:spcPts val="0"/>
                        </a:spcBef>
                        <a:spcAft>
                          <a:spcPts val="0"/>
                        </a:spcAft>
                        <a:buNone/>
                      </a:pPr>
                      <a:r>
                        <a:rPr lang="en" b="1" dirty="0">
                          <a:solidFill>
                            <a:srgbClr val="FFFFFF"/>
                          </a:solidFill>
                          <a:latin typeface="Cambria"/>
                          <a:ea typeface="Cambria"/>
                          <a:cs typeface="Cambria"/>
                          <a:sym typeface="Cambria"/>
                        </a:rPr>
                        <a:t>States with </a:t>
                      </a:r>
                      <a:endParaRPr b="1" dirty="0">
                        <a:solidFill>
                          <a:srgbClr val="FFFFFF"/>
                        </a:solidFill>
                        <a:latin typeface="Cambria"/>
                        <a:ea typeface="Cambria"/>
                        <a:cs typeface="Cambria"/>
                        <a:sym typeface="Cambria"/>
                      </a:endParaRPr>
                    </a:p>
                    <a:p>
                      <a:pPr marL="0" lvl="0" indent="0" algn="l" rtl="0">
                        <a:spcBef>
                          <a:spcPts val="0"/>
                        </a:spcBef>
                        <a:spcAft>
                          <a:spcPts val="0"/>
                        </a:spcAft>
                        <a:buNone/>
                      </a:pPr>
                      <a:r>
                        <a:rPr lang="en" b="1" dirty="0">
                          <a:solidFill>
                            <a:srgbClr val="FFFFFF"/>
                          </a:solidFill>
                          <a:latin typeface="Cambria"/>
                          <a:ea typeface="Cambria"/>
                          <a:cs typeface="Cambria"/>
                          <a:sym typeface="Cambria"/>
                        </a:rPr>
                        <a:t>Mandatory Testing</a:t>
                      </a:r>
                      <a:endParaRPr b="1" dirty="0">
                        <a:solidFill>
                          <a:srgbClr val="FFFFFF"/>
                        </a:solidFill>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lvl="0" indent="0" algn="ctr" rtl="0">
                        <a:spcBef>
                          <a:spcPts val="0"/>
                        </a:spcBef>
                        <a:spcAft>
                          <a:spcPts val="0"/>
                        </a:spcAft>
                        <a:buNone/>
                      </a:pPr>
                      <a:r>
                        <a:rPr lang="en" b="1" dirty="0">
                          <a:latin typeface="Cambria"/>
                          <a:ea typeface="Cambria"/>
                          <a:cs typeface="Cambria"/>
                          <a:sym typeface="Cambria"/>
                        </a:rPr>
                        <a:t>&lt;10</a:t>
                      </a:r>
                      <a:endParaRPr b="1" dirty="0">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b="1">
                          <a:latin typeface="Cambria"/>
                          <a:ea typeface="Cambria"/>
                          <a:cs typeface="Cambria"/>
                          <a:sym typeface="Cambria"/>
                        </a:rPr>
                        <a:t>~20</a:t>
                      </a:r>
                      <a:endParaRPr b="1">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7875">
                <a:tc>
                  <a:txBody>
                    <a:bodyPr/>
                    <a:lstStyle/>
                    <a:p>
                      <a:pPr marL="0" lvl="0" indent="0" algn="l" rtl="0">
                        <a:spcBef>
                          <a:spcPts val="0"/>
                        </a:spcBef>
                        <a:spcAft>
                          <a:spcPts val="0"/>
                        </a:spcAft>
                        <a:buNone/>
                      </a:pPr>
                      <a:r>
                        <a:rPr lang="en" b="1" dirty="0">
                          <a:solidFill>
                            <a:srgbClr val="FFFFFF"/>
                          </a:solidFill>
                          <a:latin typeface="Cambria"/>
                          <a:ea typeface="Cambria"/>
                          <a:cs typeface="Cambria"/>
                          <a:sym typeface="Cambria"/>
                        </a:rPr>
                        <a:t>Lowest participating states</a:t>
                      </a:r>
                      <a:br>
                        <a:rPr lang="en" b="1" dirty="0">
                          <a:solidFill>
                            <a:srgbClr val="FFFFFF"/>
                          </a:solidFill>
                          <a:latin typeface="Cambria"/>
                          <a:ea typeface="Cambria"/>
                          <a:cs typeface="Cambria"/>
                          <a:sym typeface="Cambria"/>
                        </a:rPr>
                      </a:br>
                      <a:r>
                        <a:rPr lang="en" sz="1000" b="1" dirty="0">
                          <a:solidFill>
                            <a:srgbClr val="FFFFFF"/>
                          </a:solidFill>
                          <a:latin typeface="Cambria"/>
                          <a:ea typeface="Cambria"/>
                          <a:cs typeface="Cambria"/>
                          <a:sym typeface="Cambria"/>
                        </a:rPr>
                        <a:t>(in terms of participation rates %)</a:t>
                      </a:r>
                      <a:endParaRPr sz="1000" b="1" dirty="0">
                        <a:solidFill>
                          <a:srgbClr val="FFFFFF"/>
                        </a:solidFill>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lvl="0" indent="0" algn="ctr" rtl="0">
                        <a:spcBef>
                          <a:spcPts val="0"/>
                        </a:spcBef>
                        <a:spcAft>
                          <a:spcPts val="0"/>
                        </a:spcAft>
                        <a:buNone/>
                      </a:pPr>
                      <a:r>
                        <a:rPr lang="en" b="1" dirty="0">
                          <a:latin typeface="Cambria"/>
                          <a:ea typeface="Cambria"/>
                          <a:cs typeface="Cambria"/>
                          <a:sym typeface="Cambria"/>
                        </a:rPr>
                        <a:t>Mostly ~0%</a:t>
                      </a:r>
                      <a:endParaRPr b="1" dirty="0">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b="1">
                          <a:latin typeface="Cambria"/>
                          <a:ea typeface="Cambria"/>
                          <a:cs typeface="Cambria"/>
                          <a:sym typeface="Cambria"/>
                        </a:rPr>
                        <a:t>7% - 30%</a:t>
                      </a:r>
                      <a:endParaRPr b="1">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67875">
                <a:tc>
                  <a:txBody>
                    <a:bodyPr/>
                    <a:lstStyle/>
                    <a:p>
                      <a:pPr marL="0" lvl="0" indent="0" algn="l" rtl="0">
                        <a:spcBef>
                          <a:spcPts val="0"/>
                        </a:spcBef>
                        <a:spcAft>
                          <a:spcPts val="0"/>
                        </a:spcAft>
                        <a:buNone/>
                      </a:pPr>
                      <a:r>
                        <a:rPr lang="en" b="1" dirty="0">
                          <a:solidFill>
                            <a:srgbClr val="FFFFFF"/>
                          </a:solidFill>
                          <a:latin typeface="Cambria"/>
                          <a:ea typeface="Cambria"/>
                          <a:cs typeface="Cambria"/>
                          <a:sym typeface="Cambria"/>
                        </a:rPr>
                        <a:t>Largest jump in participation rates</a:t>
                      </a:r>
                      <a:endParaRPr b="1" dirty="0">
                        <a:solidFill>
                          <a:srgbClr val="FFFFFF"/>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 sz="1000" b="1" dirty="0">
                          <a:solidFill>
                            <a:srgbClr val="FFFFFF"/>
                          </a:solidFill>
                          <a:latin typeface="Cambria"/>
                          <a:ea typeface="Cambria"/>
                          <a:cs typeface="Cambria"/>
                          <a:sym typeface="Cambria"/>
                        </a:rPr>
                        <a:t>(by states, 2017 to 2018)</a:t>
                      </a:r>
                      <a:endParaRPr sz="1000" b="1" dirty="0">
                        <a:solidFill>
                          <a:srgbClr val="FFFFFF"/>
                        </a:solidFill>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lvl="0" indent="0" algn="ctr" rtl="0">
                        <a:spcBef>
                          <a:spcPts val="0"/>
                        </a:spcBef>
                        <a:spcAft>
                          <a:spcPts val="0"/>
                        </a:spcAft>
                        <a:buNone/>
                      </a:pPr>
                      <a:r>
                        <a:rPr lang="en" dirty="0">
                          <a:latin typeface="Cambria"/>
                          <a:ea typeface="Cambria"/>
                          <a:cs typeface="Cambria"/>
                          <a:sym typeface="Cambria"/>
                        </a:rPr>
                        <a:t>Illinois: </a:t>
                      </a:r>
                      <a:r>
                        <a:rPr lang="en" b="1" dirty="0">
                          <a:solidFill>
                            <a:schemeClr val="accent1"/>
                          </a:solidFill>
                          <a:latin typeface="Cambria"/>
                          <a:ea typeface="Cambria"/>
                          <a:cs typeface="Cambria"/>
                          <a:sym typeface="Cambria"/>
                        </a:rPr>
                        <a:t>+90%</a:t>
                      </a:r>
                      <a:endParaRPr b="1" dirty="0">
                        <a:solidFill>
                          <a:schemeClr val="accent1"/>
                        </a:solidFill>
                        <a:latin typeface="Cambria"/>
                        <a:ea typeface="Cambria"/>
                        <a:cs typeface="Cambria"/>
                        <a:sym typeface="Cambria"/>
                      </a:endParaRPr>
                    </a:p>
                    <a:p>
                      <a:pPr marL="0" lvl="0" indent="0" algn="ctr" rtl="0">
                        <a:spcBef>
                          <a:spcPts val="0"/>
                        </a:spcBef>
                        <a:spcAft>
                          <a:spcPts val="0"/>
                        </a:spcAft>
                        <a:buNone/>
                      </a:pPr>
                      <a:r>
                        <a:rPr lang="en" dirty="0">
                          <a:latin typeface="Cambria"/>
                          <a:ea typeface="Cambria"/>
                          <a:cs typeface="Cambria"/>
                          <a:sym typeface="Cambria"/>
                        </a:rPr>
                        <a:t>Colorado: </a:t>
                      </a:r>
                      <a:r>
                        <a:rPr lang="en" b="1" dirty="0">
                          <a:solidFill>
                            <a:schemeClr val="accent1"/>
                          </a:solidFill>
                          <a:latin typeface="Cambria"/>
                          <a:ea typeface="Cambria"/>
                          <a:cs typeface="Cambria"/>
                          <a:sym typeface="Cambria"/>
                        </a:rPr>
                        <a:t>+89%</a:t>
                      </a:r>
                      <a:endParaRPr b="1" dirty="0">
                        <a:solidFill>
                          <a:schemeClr val="accent1"/>
                        </a:solidFill>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dirty="0">
                          <a:latin typeface="Cambria"/>
                          <a:ea typeface="Cambria"/>
                          <a:cs typeface="Cambria"/>
                          <a:sym typeface="Cambria"/>
                        </a:rPr>
                        <a:t>Ohio: </a:t>
                      </a:r>
                      <a:r>
                        <a:rPr lang="en" b="1" dirty="0">
                          <a:solidFill>
                            <a:schemeClr val="accent1"/>
                          </a:solidFill>
                          <a:latin typeface="Cambria"/>
                          <a:ea typeface="Cambria"/>
                          <a:cs typeface="Cambria"/>
                          <a:sym typeface="Cambria"/>
                        </a:rPr>
                        <a:t>+25%</a:t>
                      </a:r>
                      <a:endParaRPr b="1" dirty="0">
                        <a:solidFill>
                          <a:schemeClr val="accent1"/>
                        </a:solidFill>
                        <a:latin typeface="Cambria"/>
                        <a:ea typeface="Cambria"/>
                        <a:cs typeface="Cambria"/>
                        <a:sym typeface="Cambria"/>
                      </a:endParaRPr>
                    </a:p>
                    <a:p>
                      <a:pPr marL="0" lvl="0" indent="0" algn="ctr" rtl="0">
                        <a:spcBef>
                          <a:spcPts val="0"/>
                        </a:spcBef>
                        <a:spcAft>
                          <a:spcPts val="0"/>
                        </a:spcAft>
                        <a:buNone/>
                      </a:pPr>
                      <a:r>
                        <a:rPr lang="en" dirty="0">
                          <a:latin typeface="Cambria"/>
                          <a:ea typeface="Cambria"/>
                          <a:cs typeface="Cambria"/>
                          <a:sym typeface="Cambria"/>
                        </a:rPr>
                        <a:t>Nebraska: </a:t>
                      </a:r>
                      <a:r>
                        <a:rPr lang="en" b="1" dirty="0">
                          <a:solidFill>
                            <a:schemeClr val="accent1"/>
                          </a:solidFill>
                          <a:latin typeface="Cambria"/>
                          <a:ea typeface="Cambria"/>
                          <a:cs typeface="Cambria"/>
                          <a:sym typeface="Cambria"/>
                        </a:rPr>
                        <a:t>+16%</a:t>
                      </a:r>
                      <a:endParaRPr b="1" dirty="0">
                        <a:solidFill>
                          <a:schemeClr val="accent1"/>
                        </a:solidFill>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67875">
                <a:tc>
                  <a:txBody>
                    <a:bodyPr/>
                    <a:lstStyle/>
                    <a:p>
                      <a:pPr marL="0" lvl="0" indent="0" algn="l" rtl="0">
                        <a:spcBef>
                          <a:spcPts val="0"/>
                        </a:spcBef>
                        <a:spcAft>
                          <a:spcPts val="0"/>
                        </a:spcAft>
                        <a:buNone/>
                      </a:pPr>
                      <a:r>
                        <a:rPr lang="en" b="1" dirty="0">
                          <a:solidFill>
                            <a:srgbClr val="FFFFFF"/>
                          </a:solidFill>
                          <a:latin typeface="Cambria"/>
                          <a:ea typeface="Cambria"/>
                          <a:cs typeface="Cambria"/>
                          <a:sym typeface="Cambria"/>
                        </a:rPr>
                        <a:t>Top 10 scoring states</a:t>
                      </a:r>
                      <a:endParaRPr b="1" dirty="0">
                        <a:solidFill>
                          <a:srgbClr val="FFFFFF"/>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 sz="1000" b="1" dirty="0">
                          <a:solidFill>
                            <a:srgbClr val="FFFFFF"/>
                          </a:solidFill>
                          <a:latin typeface="Cambria"/>
                          <a:ea typeface="Cambria"/>
                          <a:cs typeface="Cambria"/>
                          <a:sym typeface="Cambria"/>
                        </a:rPr>
                        <a:t>(in terms of participation rates %)</a:t>
                      </a:r>
                      <a:endParaRPr sz="1000" b="1" dirty="0">
                        <a:solidFill>
                          <a:srgbClr val="FFFFFF"/>
                        </a:solidFill>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lvl="0" indent="0" algn="ctr" rtl="0">
                        <a:spcBef>
                          <a:spcPts val="0"/>
                        </a:spcBef>
                        <a:spcAft>
                          <a:spcPts val="0"/>
                        </a:spcAft>
                        <a:buNone/>
                      </a:pPr>
                      <a:r>
                        <a:rPr lang="en" b="1" dirty="0">
                          <a:latin typeface="Cambria"/>
                          <a:ea typeface="Cambria"/>
                          <a:cs typeface="Cambria"/>
                          <a:sym typeface="Cambria"/>
                        </a:rPr>
                        <a:t>2% - 4%</a:t>
                      </a:r>
                      <a:endParaRPr b="1" dirty="0">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b="1" dirty="0">
                          <a:latin typeface="Cambria"/>
                          <a:ea typeface="Cambria"/>
                          <a:cs typeface="Cambria"/>
                          <a:sym typeface="Cambria"/>
                        </a:rPr>
                        <a:t>7% - 43%</a:t>
                      </a:r>
                      <a:endParaRPr b="1" dirty="0">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67875">
                <a:tc>
                  <a:txBody>
                    <a:bodyPr/>
                    <a:lstStyle/>
                    <a:p>
                      <a:pPr marL="0" lvl="0" indent="0" algn="l" rtl="0">
                        <a:spcBef>
                          <a:spcPts val="0"/>
                        </a:spcBef>
                        <a:spcAft>
                          <a:spcPts val="0"/>
                        </a:spcAft>
                        <a:buNone/>
                      </a:pPr>
                      <a:r>
                        <a:rPr lang="en" b="1" dirty="0">
                          <a:solidFill>
                            <a:srgbClr val="FFFFFF"/>
                          </a:solidFill>
                          <a:latin typeface="Cambria"/>
                          <a:ea typeface="Cambria"/>
                          <a:cs typeface="Cambria"/>
                          <a:sym typeface="Cambria"/>
                        </a:rPr>
                        <a:t>Bottom 10 scoring states</a:t>
                      </a:r>
                      <a:endParaRPr b="1" dirty="0">
                        <a:solidFill>
                          <a:srgbClr val="FFFFFF"/>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 sz="1000" b="1" dirty="0">
                          <a:solidFill>
                            <a:srgbClr val="FFFFFF"/>
                          </a:solidFill>
                          <a:latin typeface="Cambria"/>
                          <a:ea typeface="Cambria"/>
                          <a:cs typeface="Cambria"/>
                          <a:sym typeface="Cambria"/>
                        </a:rPr>
                        <a:t>(in terms of participation rates %)</a:t>
                      </a:r>
                      <a:endParaRPr sz="1000" b="1" dirty="0">
                        <a:solidFill>
                          <a:srgbClr val="FFFFFF"/>
                        </a:solidFill>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accent1"/>
                    </a:solidFill>
                  </a:tcPr>
                </a:tc>
                <a:tc>
                  <a:txBody>
                    <a:bodyPr/>
                    <a:lstStyle/>
                    <a:p>
                      <a:pPr marL="0" lvl="0" indent="0" algn="ctr" rtl="0">
                        <a:spcBef>
                          <a:spcPts val="0"/>
                        </a:spcBef>
                        <a:spcAft>
                          <a:spcPts val="0"/>
                        </a:spcAft>
                        <a:buNone/>
                      </a:pPr>
                      <a:r>
                        <a:rPr lang="en" b="1" dirty="0">
                          <a:latin typeface="Cambria"/>
                          <a:ea typeface="Cambria"/>
                          <a:cs typeface="Cambria"/>
                          <a:sym typeface="Cambria"/>
                        </a:rPr>
                        <a:t>Mostly &gt;90%</a:t>
                      </a:r>
                      <a:endParaRPr b="1" dirty="0">
                        <a:latin typeface="Cambria"/>
                        <a:ea typeface="Cambria"/>
                        <a:cs typeface="Cambria"/>
                        <a:sym typeface="Cambria"/>
                      </a:endParaRPr>
                    </a:p>
                    <a:p>
                      <a:pPr marL="0" lvl="0" indent="0" algn="ctr" rtl="0">
                        <a:spcBef>
                          <a:spcPts val="0"/>
                        </a:spcBef>
                        <a:spcAft>
                          <a:spcPts val="0"/>
                        </a:spcAft>
                        <a:buNone/>
                      </a:pPr>
                      <a:r>
                        <a:rPr lang="en" sz="900" dirty="0">
                          <a:latin typeface="Cambria"/>
                          <a:ea typeface="Cambria"/>
                          <a:cs typeface="Cambria"/>
                          <a:sym typeface="Cambria"/>
                        </a:rPr>
                        <a:t>Outliers: Hawaii(56%), </a:t>
                      </a:r>
                      <a:endParaRPr sz="900" dirty="0">
                        <a:latin typeface="Cambria"/>
                        <a:ea typeface="Cambria"/>
                        <a:cs typeface="Cambria"/>
                        <a:sym typeface="Cambria"/>
                      </a:endParaRPr>
                    </a:p>
                    <a:p>
                      <a:pPr marL="0" lvl="0" indent="0" algn="ctr" rtl="0">
                        <a:spcBef>
                          <a:spcPts val="0"/>
                        </a:spcBef>
                        <a:spcAft>
                          <a:spcPts val="0"/>
                        </a:spcAft>
                        <a:buNone/>
                      </a:pPr>
                      <a:r>
                        <a:rPr lang="en" sz="900" dirty="0">
                          <a:latin typeface="Cambria"/>
                          <a:ea typeface="Cambria"/>
                          <a:cs typeface="Cambria"/>
                          <a:sym typeface="Cambria"/>
                        </a:rPr>
                        <a:t>West Virginia (28%), Utah(4%)</a:t>
                      </a:r>
                      <a:endParaRPr sz="900" dirty="0">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accent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 b="1" dirty="0">
                          <a:latin typeface="Cambria"/>
                          <a:ea typeface="Cambria"/>
                          <a:cs typeface="Cambria"/>
                          <a:sym typeface="Cambria"/>
                        </a:rPr>
                        <a:t>Mostly 100%</a:t>
                      </a:r>
                      <a:endParaRPr b="1" dirty="0">
                        <a:latin typeface="Cambria"/>
                        <a:ea typeface="Cambria"/>
                        <a:cs typeface="Cambria"/>
                        <a:sym typeface="Cambria"/>
                      </a:endParaRPr>
                    </a:p>
                    <a:p>
                      <a:pPr marL="0" lvl="0" indent="0" algn="ctr" rtl="0">
                        <a:spcBef>
                          <a:spcPts val="0"/>
                        </a:spcBef>
                        <a:spcAft>
                          <a:spcPts val="0"/>
                        </a:spcAft>
                        <a:buNone/>
                      </a:pPr>
                      <a:r>
                        <a:rPr lang="en" sz="900" dirty="0">
                          <a:latin typeface="Cambria"/>
                          <a:ea typeface="Cambria"/>
                          <a:cs typeface="Cambria"/>
                          <a:sym typeface="Cambria"/>
                        </a:rPr>
                        <a:t>Outliers: Arizona (66%), </a:t>
                      </a:r>
                      <a:endParaRPr sz="900" dirty="0">
                        <a:latin typeface="Cambria"/>
                        <a:ea typeface="Cambria"/>
                        <a:cs typeface="Cambria"/>
                        <a:sym typeface="Cambria"/>
                      </a:endParaRPr>
                    </a:p>
                    <a:p>
                      <a:pPr marL="0" lvl="0" indent="0" algn="ctr" rtl="0">
                        <a:spcBef>
                          <a:spcPts val="0"/>
                        </a:spcBef>
                        <a:spcAft>
                          <a:spcPts val="0"/>
                        </a:spcAft>
                        <a:buNone/>
                      </a:pPr>
                      <a:r>
                        <a:rPr lang="en" sz="900" dirty="0">
                          <a:latin typeface="Cambria"/>
                          <a:ea typeface="Cambria"/>
                          <a:cs typeface="Cambria"/>
                          <a:sym typeface="Cambria"/>
                        </a:rPr>
                        <a:t>Hawaii (89%)</a:t>
                      </a:r>
                      <a:endParaRPr sz="900" dirty="0">
                        <a:latin typeface="Cambria"/>
                        <a:ea typeface="Cambria"/>
                        <a:cs typeface="Cambria"/>
                        <a:sym typeface="Cambria"/>
                      </a:endParaRPr>
                    </a:p>
                  </a:txBody>
                  <a:tcPr marL="91425" marR="91425" marT="91425" marB="91425"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accent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140" name="Google Shape;140;p21"/>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Exploratory Data Analysis - Key Trends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311700" y="243575"/>
            <a:ext cx="85206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Method &amp; Analysis</a:t>
            </a:r>
            <a:endParaRPr/>
          </a:p>
        </p:txBody>
      </p:sp>
      <p:pic>
        <p:nvPicPr>
          <p:cNvPr id="146" name="Google Shape;146;p22"/>
          <p:cNvPicPr preferRelativeResize="0"/>
          <p:nvPr/>
        </p:nvPicPr>
        <p:blipFill>
          <a:blip r:embed="rId3">
            <a:alphaModFix/>
          </a:blip>
          <a:stretch>
            <a:fillRect/>
          </a:stretch>
        </p:blipFill>
        <p:spPr>
          <a:xfrm>
            <a:off x="2408088" y="1383238"/>
            <a:ext cx="4225824" cy="2377024"/>
          </a:xfrm>
          <a:prstGeom prst="rect">
            <a:avLst/>
          </a:prstGeom>
          <a:noFill/>
          <a:ln>
            <a:noFill/>
          </a:ln>
        </p:spPr>
      </p:pic>
      <p:sp>
        <p:nvSpPr>
          <p:cNvPr id="147" name="Google Shape;147;p22"/>
          <p:cNvSpPr txBox="1">
            <a:spLocks noGrp="1"/>
          </p:cNvSpPr>
          <p:nvPr>
            <p:ph type="title"/>
          </p:nvPr>
        </p:nvSpPr>
        <p:spPr>
          <a:xfrm>
            <a:off x="2013150" y="3996275"/>
            <a:ext cx="51177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solidFill>
                  <a:schemeClr val="accent1"/>
                </a:solidFill>
              </a:rPr>
              <a:t>DOES CENTRAL LIMIT THEOREM HOLD </a:t>
            </a:r>
            <a:endParaRPr sz="3000" b="1">
              <a:solidFill>
                <a:schemeClr val="accent1"/>
              </a:solidFill>
            </a:endParaRPr>
          </a:p>
          <a:p>
            <a:pPr marL="0" lvl="0" indent="0" algn="ctr" rtl="0">
              <a:spcBef>
                <a:spcPts val="0"/>
              </a:spcBef>
              <a:spcAft>
                <a:spcPts val="0"/>
              </a:spcAft>
              <a:buNone/>
            </a:pPr>
            <a:r>
              <a:rPr lang="en" sz="3000" b="1">
                <a:solidFill>
                  <a:schemeClr val="accent1"/>
                </a:solidFill>
              </a:rPr>
              <a:t>IN OUR PLOTS? </a:t>
            </a:r>
            <a:endParaRPr sz="3000" b="1">
              <a:solidFill>
                <a:schemeClr val="accent1"/>
              </a:solidFill>
            </a:endParaRPr>
          </a:p>
        </p:txBody>
      </p:sp>
      <p:sp>
        <p:nvSpPr>
          <p:cNvPr id="148" name="Google Shape;148;p22"/>
          <p:cNvSpPr txBox="1">
            <a:spLocks noGrp="1"/>
          </p:cNvSpPr>
          <p:nvPr>
            <p:ph type="title" idx="2"/>
          </p:nvPr>
        </p:nvSpPr>
        <p:spPr>
          <a:xfrm>
            <a:off x="347525" y="788000"/>
            <a:ext cx="8520600" cy="2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Exploratory Data Analysis - Statistical Analysis</a:t>
            </a:r>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1617</Words>
  <Application>Microsoft Macintosh PowerPoint</Application>
  <PresentationFormat>On-screen Show (16:9)</PresentationFormat>
  <Paragraphs>367</Paragraphs>
  <Slides>27</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Wingdings</vt:lpstr>
      <vt:lpstr>Economica</vt:lpstr>
      <vt:lpstr>Georgia</vt:lpstr>
      <vt:lpstr>Cambria</vt:lpstr>
      <vt:lpstr>Open Sans</vt:lpstr>
      <vt:lpstr>Luxe</vt:lpstr>
      <vt:lpstr>How do we increase  SAT participation rate?</vt:lpstr>
      <vt:lpstr>Agenda</vt:lpstr>
      <vt:lpstr>Executive Summary</vt:lpstr>
      <vt:lpstr>Research Method &amp; Analysis</vt:lpstr>
      <vt:lpstr>Research Method &amp; Analysis</vt:lpstr>
      <vt:lpstr>Research Method &amp; Analysis</vt:lpstr>
      <vt:lpstr> Research Method &amp; Analysis</vt:lpstr>
      <vt:lpstr>Research Method &amp; Analysis</vt:lpstr>
      <vt:lpstr>Research Method &amp; Analysis</vt:lpstr>
      <vt:lpstr>Research Method &amp; Analysis</vt:lpstr>
      <vt:lpstr>Research Method &amp; Analysis</vt:lpstr>
      <vt:lpstr>Research Method &amp; Analysis</vt:lpstr>
      <vt:lpstr>Research Method &amp; Analysis</vt:lpstr>
      <vt:lpstr>Research Method &amp; Analysis</vt:lpstr>
      <vt:lpstr>External Research</vt:lpstr>
      <vt:lpstr>External Research</vt:lpstr>
      <vt:lpstr>External Research</vt:lpstr>
      <vt:lpstr>External Research</vt:lpstr>
      <vt:lpstr>External Research</vt:lpstr>
      <vt:lpstr>External Research</vt:lpstr>
      <vt:lpstr>External Research</vt:lpstr>
      <vt:lpstr>External Research</vt:lpstr>
      <vt:lpstr>Key Takeaways</vt:lpstr>
      <vt:lpstr>Recommendations</vt:lpstr>
      <vt:lpstr>Recommendations</vt:lpstr>
      <vt:lpstr>Recommendations</vt:lpstr>
      <vt:lpstr>Further Research Materials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 we increase  SAT participation rate?</dc:title>
  <cp:lastModifiedBy>Alyse Su</cp:lastModifiedBy>
  <cp:revision>14</cp:revision>
  <dcterms:modified xsi:type="dcterms:W3CDTF">2020-08-11T10:56:29Z</dcterms:modified>
</cp:coreProperties>
</file>